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25"/>
  </p:notesMasterIdLst>
  <p:sldIdLst>
    <p:sldId id="256" r:id="rId3"/>
    <p:sldId id="257" r:id="rId4"/>
    <p:sldId id="258" r:id="rId5"/>
    <p:sldId id="270" r:id="rId6"/>
    <p:sldId id="271" r:id="rId7"/>
    <p:sldId id="279" r:id="rId8"/>
    <p:sldId id="272" r:id="rId9"/>
    <p:sldId id="273" r:id="rId10"/>
    <p:sldId id="274" r:id="rId11"/>
    <p:sldId id="280" r:id="rId12"/>
    <p:sldId id="283" r:id="rId13"/>
    <p:sldId id="285" r:id="rId14"/>
    <p:sldId id="266" r:id="rId15"/>
    <p:sldId id="281" r:id="rId16"/>
    <p:sldId id="275" r:id="rId17"/>
    <p:sldId id="261" r:id="rId18"/>
    <p:sldId id="282" r:id="rId19"/>
    <p:sldId id="276" r:id="rId20"/>
    <p:sldId id="277" r:id="rId21"/>
    <p:sldId id="278" r:id="rId22"/>
    <p:sldId id="284"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62"/>
      </p:cViewPr>
      <p:guideLst/>
    </p:cSldViewPr>
  </p:slideViewPr>
  <p:notesTextViewPr>
    <p:cViewPr>
      <p:scale>
        <a:sx n="1" d="1"/>
        <a:sy n="1" d="1"/>
      </p:scale>
      <p:origin x="0" y="0"/>
    </p:cViewPr>
  </p:notesTextViewPr>
  <p:sorterViewPr>
    <p:cViewPr varScale="1">
      <p:scale>
        <a:sx n="100" d="100"/>
        <a:sy n="100" d="100"/>
      </p:scale>
      <p:origin x="0" y="-2093"/>
    </p:cViewPr>
  </p:sorterViewPr>
  <p:notesViewPr>
    <p:cSldViewPr snapToGrid="0">
      <p:cViewPr varScale="1">
        <p:scale>
          <a:sx n="83" d="100"/>
          <a:sy n="83" d="100"/>
        </p:scale>
        <p:origin x="227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5/12/2015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have </a:t>
            </a:r>
            <a:r>
              <a:rPr lang="en-US" dirty="0" err="1" smtClean="0"/>
              <a:t>LaunchUriAsync</a:t>
            </a:r>
            <a:r>
              <a:rPr lang="en-US" baseline="0" dirty="0" smtClean="0"/>
              <a:t> and </a:t>
            </a:r>
            <a:r>
              <a:rPr lang="en-US" baseline="0" dirty="0" err="1" smtClean="0"/>
              <a:t>LaunchFileAsync</a:t>
            </a:r>
            <a:r>
              <a:rPr lang="en-US" baseline="0" dirty="0" smtClean="0"/>
              <a:t>. These let the user or the operating system choose the target. There’s fear of your protocol scheme being hijacked.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86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 contract ALWAYS shows</a:t>
            </a:r>
            <a:r>
              <a:rPr lang="en-US" baseline="0" dirty="0" smtClean="0"/>
              <a:t> a picker. The user always chooses the target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10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now</a:t>
            </a:r>
            <a:r>
              <a:rPr lang="en-US" baseline="0" dirty="0" smtClean="0"/>
              <a:t> launch specific apps, send them data and send them files using </a:t>
            </a:r>
            <a:r>
              <a:rPr lang="en-US" baseline="0" dirty="0" err="1" smtClean="0"/>
              <a:t>Launcher.LaunchUriAsync</a:t>
            </a:r>
            <a:r>
              <a:rPr lang="en-US" baseline="0" dirty="0" smtClean="0"/>
              <a:t>.</a:t>
            </a:r>
          </a:p>
          <a:p>
            <a:r>
              <a:rPr lang="en-US" baseline="0" dirty="0" smtClean="0"/>
              <a:t>You can also launch specific apps when using </a:t>
            </a:r>
            <a:r>
              <a:rPr lang="en-US" baseline="0" dirty="0" err="1" smtClean="0"/>
              <a:t>Launcher.LaunchFileAsync</a:t>
            </a:r>
            <a:r>
              <a:rPr lang="en-US" baseline="0" dirty="0" smtClean="0"/>
              <a:t>. Note that </a:t>
            </a:r>
            <a:r>
              <a:rPr lang="en-GB" baseline="0" dirty="0" smtClean="0"/>
              <a:t>the API to set </a:t>
            </a:r>
            <a:r>
              <a:rPr lang="en-GB" baseline="0" dirty="0" err="1" smtClean="0"/>
              <a:t>TargetApplicationPFN</a:t>
            </a:r>
            <a:r>
              <a:rPr lang="en-GB" baseline="0" dirty="0" smtClean="0"/>
              <a:t> is there it only actually works for the </a:t>
            </a:r>
            <a:r>
              <a:rPr lang="en-GB" baseline="0" dirty="0" err="1" smtClean="0"/>
              <a:t>LaunchForResults</a:t>
            </a:r>
            <a:r>
              <a:rPr lang="en-GB" baseline="0" dirty="0" smtClean="0"/>
              <a:t> scenario at the moment and that too on the Mobile SKU.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65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 invoking a specific app works. The key is the new </a:t>
            </a:r>
            <a:r>
              <a:rPr lang="en-US" dirty="0" err="1" smtClean="0"/>
              <a:t>TargetApplicationPackageFamilyName</a:t>
            </a:r>
            <a:r>
              <a:rPr lang="en-US" dirty="0" smtClean="0"/>
              <a:t> property. In a moment we’ll see where this value comes from.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721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 you share a file. We’re introducing a new set of</a:t>
            </a:r>
            <a:r>
              <a:rPr lang="en-US" baseline="0" dirty="0" smtClean="0"/>
              <a:t> APIs that you can use to turn the file into a string token. The receiving app can then redeem that token for a file on the other end.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662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30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 you launch an app for results. The </a:t>
            </a:r>
            <a:r>
              <a:rPr lang="en-US" dirty="0" err="1" smtClean="0"/>
              <a:t>TargetApplicationPackageFamilyName</a:t>
            </a:r>
            <a:r>
              <a:rPr lang="en-US" dirty="0" smtClean="0"/>
              <a:t> is mandatory for this scenario.</a:t>
            </a:r>
            <a:endParaRPr lang="en-US" dirty="0"/>
          </a:p>
        </p:txBody>
      </p:sp>
      <p:sp>
        <p:nvSpPr>
          <p:cNvPr id="4" name="Slide Number Placeholder 3"/>
          <p:cNvSpPr>
            <a:spLocks noGrp="1"/>
          </p:cNvSpPr>
          <p:nvPr>
            <p:ph type="sldNum" sz="quarter" idx="10"/>
          </p:nvPr>
        </p:nvSpPr>
        <p:spPr/>
        <p:txBody>
          <a:bodyPr/>
          <a:lstStyle/>
          <a:p>
            <a:fld id="{A375E471-B041-4A82-BDD0-4857ECB4FDD4}" type="slidenum">
              <a:rPr lang="en-US" smtClean="0"/>
              <a:t>15</a:t>
            </a:fld>
            <a:endParaRPr lang="en-US"/>
          </a:p>
        </p:txBody>
      </p:sp>
    </p:spTree>
    <p:extLst>
      <p:ext uri="{BB962C8B-B14F-4D97-AF65-F5344CB8AC3E}">
        <p14:creationId xmlns:p14="http://schemas.microsoft.com/office/powerpoint/2010/main" val="59951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85B5AA-DC9E-4F3D-BD10-ACC33DF79789}" type="slidenum">
              <a:rPr lang="en-US" smtClean="0"/>
              <a:t>18</a:t>
            </a:fld>
            <a:endParaRPr lang="en-US"/>
          </a:p>
        </p:txBody>
      </p:sp>
    </p:spTree>
    <p:extLst>
      <p:ext uri="{BB962C8B-B14F-4D97-AF65-F5344CB8AC3E}">
        <p14:creationId xmlns:p14="http://schemas.microsoft.com/office/powerpoint/2010/main" val="683232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85B5AA-DC9E-4F3D-BD10-ACC33DF79789}" type="slidenum">
              <a:rPr lang="en-US" smtClean="0"/>
              <a:t>19</a:t>
            </a:fld>
            <a:endParaRPr lang="en-US"/>
          </a:p>
        </p:txBody>
      </p:sp>
    </p:spTree>
    <p:extLst>
      <p:ext uri="{BB962C8B-B14F-4D97-AF65-F5344CB8AC3E}">
        <p14:creationId xmlns:p14="http://schemas.microsoft.com/office/powerpoint/2010/main" val="2152656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grpSp>
        <p:nvGrpSpPr>
          <p:cNvPr id="18" name="Group 17"/>
          <p:cNvGrpSpPr/>
          <p:nvPr userDrawn="1"/>
        </p:nvGrpSpPr>
        <p:grpSpPr>
          <a:xfrm>
            <a:off x="9406400" y="5861707"/>
            <a:ext cx="2343449" cy="51390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1223165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3499378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999444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69654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473565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051241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525248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34943781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18" name="Group 17"/>
          <p:cNvGrpSpPr/>
          <p:nvPr userDrawn="1"/>
        </p:nvGrpSpPr>
        <p:grpSpPr>
          <a:xfrm>
            <a:off x="9406400" y="5861707"/>
            <a:ext cx="2343449" cy="51390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Tree>
    <p:extLst>
      <p:ext uri="{BB962C8B-B14F-4D97-AF65-F5344CB8AC3E}">
        <p14:creationId xmlns:p14="http://schemas.microsoft.com/office/powerpoint/2010/main" val="390494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031038916"/>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708" r:id="rId3"/>
    <p:sldLayoutId id="2147483668" r:id="rId4"/>
    <p:sldLayoutId id="2147483709" r:id="rId5"/>
    <p:sldLayoutId id="2147483662" r:id="rId6"/>
    <p:sldLayoutId id="2147483711" r:id="rId7"/>
    <p:sldLayoutId id="2147483664" r:id="rId8"/>
    <p:sldLayoutId id="2147483665" r:id="rId9"/>
    <p:sldLayoutId id="2147483712" r:id="rId10"/>
    <p:sldLayoutId id="2147483666" r:id="rId11"/>
    <p:sldLayoutId id="2147483714" r:id="rId12"/>
    <p:sldLayoutId id="2147483674" r:id="rId13"/>
    <p:sldLayoutId id="2147483671" r:id="rId14"/>
    <p:sldLayoutId id="2147483672" r:id="rId15"/>
    <p:sldLayoutId id="2147483673" r:id="rId16"/>
    <p:sldLayoutId id="2147483675" r:id="rId17"/>
    <p:sldLayoutId id="2147483715" r:id="rId18"/>
    <p:sldLayoutId id="2147483716" r:id="rId19"/>
    <p:sldLayoutId id="2147483717" r:id="rId20"/>
    <p:sldLayoutId id="2147483718" r:id="rId21"/>
    <p:sldLayoutId id="2147483719" r:id="rId22"/>
    <p:sldLayoutId id="2147483720" r:id="rId23"/>
    <p:sldLayoutId id="2147483721" r:id="rId24"/>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6.xml"/><Relationship Id="rId1" Type="http://schemas.openxmlformats.org/officeDocument/2006/relationships/customXml" Target="../../customXml/item1.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28296" y="2115717"/>
            <a:ext cx="11637012" cy="1135696"/>
          </a:xfrm>
        </p:spPr>
        <p:txBody>
          <a:bodyPr/>
          <a:lstStyle/>
          <a:p>
            <a:r>
              <a:rPr lang="en-US" sz="6600" dirty="0" smtClean="0"/>
              <a:t>App to App Communication</a:t>
            </a:r>
            <a:endParaRPr lang="en-US" sz="3600" b="0" dirty="0"/>
          </a:p>
        </p:txBody>
      </p:sp>
      <p:sp>
        <p:nvSpPr>
          <p:cNvPr id="3" name="Subtitle 7"/>
          <p:cNvSpPr txBox="1">
            <a:spLocks/>
          </p:cNvSpPr>
          <p:nvPr/>
        </p:nvSpPr>
        <p:spPr>
          <a:xfrm>
            <a:off x="827687" y="3382132"/>
            <a:ext cx="7805036" cy="2238552"/>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lvl="0">
              <a:spcBef>
                <a:spcPts val="800"/>
              </a:spcBef>
            </a:pPr>
            <a:r>
              <a:rPr lang="en-GB" dirty="0">
                <a:solidFill>
                  <a:prstClr val="white"/>
                </a:solidFill>
              </a:rPr>
              <a:t>A Developer's Guide to Windows 10 </a:t>
            </a:r>
            <a:r>
              <a:rPr lang="en-US" dirty="0" smtClean="0">
                <a:solidFill>
                  <a:prstClr val="white">
                    <a:lumMod val="75000"/>
                  </a:prstClr>
                </a:solidFill>
              </a:rPr>
              <a:t>Andy &amp; Jerry</a:t>
            </a:r>
            <a:endParaRPr lang="en-US" dirty="0">
              <a:solidFill>
                <a:prstClr val="white">
                  <a:lumMod val="75000"/>
                </a:prst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URI Support</a:t>
            </a:r>
            <a:endParaRPr lang="en-US" dirty="0"/>
          </a:p>
        </p:txBody>
      </p:sp>
      <p:sp>
        <p:nvSpPr>
          <p:cNvPr id="5" name="Content Placeholder 4"/>
          <p:cNvSpPr>
            <a:spLocks noGrp="1"/>
          </p:cNvSpPr>
          <p:nvPr>
            <p:ph type="body" sz="quarter" idx="10"/>
          </p:nvPr>
        </p:nvSpPr>
        <p:spPr/>
        <p:txBody>
          <a:bodyPr/>
          <a:lstStyle/>
          <a:p>
            <a:r>
              <a:rPr lang="en-GB" sz="4000" dirty="0" smtClean="0"/>
              <a:t>Discover if app already installed to handle a Uri</a:t>
            </a:r>
            <a:endParaRPr lang="en-US" sz="4000" dirty="0"/>
          </a:p>
        </p:txBody>
      </p:sp>
      <p:cxnSp>
        <p:nvCxnSpPr>
          <p:cNvPr id="10" name="Straight Arrow Connector 9"/>
          <p:cNvCxnSpPr/>
          <p:nvPr/>
        </p:nvCxnSpPr>
        <p:spPr>
          <a:xfrm>
            <a:off x="3538330" y="5457937"/>
            <a:ext cx="5387009"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8361" y="5011542"/>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0720" y="5298529"/>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1094" y="4933808"/>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83203" y="5049945"/>
            <a:ext cx="1363466" cy="766575"/>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3453" y="5220795"/>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59264" y="5308470"/>
            <a:ext cx="348195" cy="619014"/>
          </a:xfrm>
          <a:prstGeom prst="rect">
            <a:avLst/>
          </a:prstGeom>
        </p:spPr>
      </p:pic>
      <p:sp>
        <p:nvSpPr>
          <p:cNvPr id="6" name="Rectangle 5"/>
          <p:cNvSpPr/>
          <p:nvPr/>
        </p:nvSpPr>
        <p:spPr>
          <a:xfrm>
            <a:off x="661249" y="2032385"/>
            <a:ext cx="9429021" cy="904863"/>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mn-ea"/>
              <a:cs typeface="+mn-cs"/>
            </a:endParaRPr>
          </a:p>
          <a:p>
            <a:pPr lvl="0">
              <a:lnSpc>
                <a:spcPct val="115000"/>
              </a:lnSpc>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queryUri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Uri</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r>
              <a:rPr lang="en-US" sz="1600" noProof="1">
                <a:solidFill>
                  <a:srgbClr val="A31515"/>
                </a:solidFill>
                <a:highlight>
                  <a:srgbClr val="FFFFFF"/>
                </a:highlight>
                <a:latin typeface="Consolas" panose="020B0609020204030204" pitchFamily="49" charset="0"/>
                <a:ea typeface="Calibri" panose="020F0502020204030204" pitchFamily="34" charset="0"/>
              </a:rPr>
              <a:t>"</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instapaper:"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1" smtClean="0">
              <a:ln>
                <a:noFill/>
              </a:ln>
              <a:solidFill>
                <a:srgbClr val="737373"/>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mn-cs"/>
              </a:rPr>
              <a:t>await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mn-cs"/>
              </a:rPr>
              <a:t>Launcher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.QueryUriSupportAsync(queryUri, </a:t>
            </a:r>
            <a:r>
              <a:rPr lang="en-US" sz="1600" noProof="1">
                <a:solidFill>
                  <a:srgbClr val="2B91AF"/>
                </a:solidFill>
                <a:highlight>
                  <a:srgbClr val="FFFFFF"/>
                </a:highlight>
                <a:latin typeface="Consolas" panose="020B0609020204030204" pitchFamily="49" charset="0"/>
                <a:ea typeface="Calibri" panose="020F0502020204030204" pitchFamily="34" charset="0"/>
              </a:rPr>
              <a:t>LaunchUriType</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.LaunchUri);</a:t>
            </a:r>
            <a:endParaRPr kumimoji="0" lang="en-US" sz="1600" b="1" i="0" u="none" strike="noStrike" kern="1200" cap="none" spc="0" normalizeH="0" baseline="0" noProof="1">
              <a:ln>
                <a:noFill/>
              </a:ln>
              <a:solidFill>
                <a:srgbClr val="737373"/>
              </a:solidFill>
              <a:effectLst/>
              <a:uLnTx/>
              <a:uFillTx/>
              <a:latin typeface="Segoe UI Light"/>
              <a:ea typeface="+mn-ea"/>
              <a:cs typeface="+mn-cs"/>
            </a:endParaRPr>
          </a:p>
        </p:txBody>
      </p:sp>
      <p:sp>
        <p:nvSpPr>
          <p:cNvPr id="3" name="TextBox 2"/>
          <p:cNvSpPr txBox="1"/>
          <p:nvPr/>
        </p:nvSpPr>
        <p:spPr>
          <a:xfrm>
            <a:off x="5677875" y="4345154"/>
            <a:ext cx="1391479" cy="2520690"/>
          </a:xfrm>
          <a:prstGeom prst="rect">
            <a:avLst/>
          </a:prstGeom>
          <a:noFill/>
        </p:spPr>
        <p:txBody>
          <a:bodyPr wrap="square" lIns="137160" tIns="109728" rIns="137160" bIns="109728" rtlCol="0">
            <a:spAutoFit/>
          </a:bodyPr>
          <a:lstStyle/>
          <a:p>
            <a:pPr>
              <a:lnSpc>
                <a:spcPct val="90000"/>
              </a:lnSpc>
              <a:spcBef>
                <a:spcPts val="600"/>
              </a:spcBef>
            </a:pPr>
            <a:r>
              <a:rPr lang="en-GB" sz="16600" b="1" dirty="0" smtClean="0">
                <a:solidFill>
                  <a:srgbClr val="FF0000"/>
                </a:solidFill>
              </a:rPr>
              <a:t>?</a:t>
            </a:r>
            <a:endParaRPr lang="en-GB" sz="2800" b="1" dirty="0" smtClean="0">
              <a:solidFill>
                <a:srgbClr val="FF0000"/>
              </a:solidFill>
            </a:endParaRPr>
          </a:p>
        </p:txBody>
      </p:sp>
      <p:sp>
        <p:nvSpPr>
          <p:cNvPr id="13" name="Rectangle 12"/>
          <p:cNvSpPr/>
          <p:nvPr/>
        </p:nvSpPr>
        <p:spPr>
          <a:xfrm>
            <a:off x="661249" y="3128047"/>
            <a:ext cx="11424733" cy="1224951"/>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mn-ea"/>
              <a:cs typeface="+mn-cs"/>
            </a:endParaRPr>
          </a:p>
          <a:p>
            <a:pPr lvl="0">
              <a:lnSpc>
                <a:spcPct val="115000"/>
              </a:lnSpc>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queryUri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Uri</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r>
              <a:rPr lang="en-US" sz="1600" noProof="1">
                <a:solidFill>
                  <a:srgbClr val="A31515"/>
                </a:solidFill>
                <a:highlight>
                  <a:srgbClr val="FFFFFF"/>
                </a:highlight>
                <a:latin typeface="Consolas" panose="020B0609020204030204" pitchFamily="49" charset="0"/>
                <a:ea typeface="Calibri" panose="020F0502020204030204" pitchFamily="34" charset="0"/>
              </a:rPr>
              <a:t>"</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instapaper:"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p>
          <a:p>
            <a:pPr lvl="0">
              <a:lnSpc>
                <a:spcPct val="115000"/>
              </a:lnSpc>
              <a:defRPr/>
            </a:pPr>
            <a:r>
              <a:rPr lang="en-US" sz="1600" noProof="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string</a:t>
            </a:r>
            <a:r>
              <a:rPr lang="en-US" sz="1600" noProof="1"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packageFamilyName = </a:t>
            </a:r>
            <a:r>
              <a:rPr lang="en-US" sz="1600" noProof="1" smtClean="0">
                <a:solidFill>
                  <a:srgbClr val="A31515"/>
                </a:solidFill>
                <a:highlight>
                  <a:srgbClr val="FFFFFF"/>
                </a:highlight>
                <a:latin typeface="Consolas" panose="020B0609020204030204" pitchFamily="49" charset="0"/>
                <a:ea typeface="Calibri" panose="020F0502020204030204" pitchFamily="34" charset="0"/>
              </a:rPr>
              <a:t>"</a:t>
            </a:r>
            <a:r>
              <a:rPr lang="en-US" sz="1600" noProof="1" smtClean="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24919.InstapaperIt</a:t>
            </a:r>
            <a:r>
              <a:rPr lang="en-US" sz="1600" noProof="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600" noProof="1"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p>
          <a:p>
            <a:pPr lvl="0">
              <a:lnSpc>
                <a:spcPct val="115000"/>
              </a:lnSpc>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mn-cs"/>
              </a:rPr>
              <a:t>await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mn-cs"/>
              </a:rPr>
              <a:t>Launcher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.QueryUriSupportAsync(queryUri, </a:t>
            </a:r>
            <a:r>
              <a:rPr lang="en-US" sz="1600" noProof="1" smtClean="0">
                <a:solidFill>
                  <a:srgbClr val="2B91AF"/>
                </a:solidFill>
                <a:highlight>
                  <a:srgbClr val="FFFFFF"/>
                </a:highlight>
                <a:latin typeface="Consolas" panose="020B0609020204030204" pitchFamily="49" charset="0"/>
                <a:ea typeface="Calibri" panose="020F0502020204030204" pitchFamily="34" charset="0"/>
              </a:rPr>
              <a:t>LaunchUriType</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.LaunchUriForResults, </a:t>
            </a:r>
            <a:r>
              <a:rPr lang="en-US" sz="1600" noProof="1" smtClean="0">
                <a:solidFill>
                  <a:srgbClr val="000000"/>
                </a:solidFill>
                <a:highlight>
                  <a:srgbClr val="FFFFFF"/>
                </a:highlight>
                <a:latin typeface="Consolas" panose="020B0609020204030204" pitchFamily="49" charset="0"/>
                <a:ea typeface="Calibri" panose="020F0502020204030204" pitchFamily="34" charset="0"/>
              </a:rPr>
              <a:t>packageFamilyName</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a:t>
            </a:r>
            <a:endParaRPr kumimoji="0" lang="en-US" sz="1600" b="1" i="0" u="none" strike="noStrike" kern="1200" cap="none" spc="0" normalizeH="0" baseline="0" noProof="1">
              <a:ln>
                <a:noFill/>
              </a:ln>
              <a:solidFill>
                <a:srgbClr val="737373"/>
              </a:solidFill>
              <a:effectLst/>
              <a:uLnTx/>
              <a:uFillTx/>
              <a:latin typeface="Segoe UI Light"/>
              <a:ea typeface="+mn-ea"/>
              <a:cs typeface="+mn-cs"/>
            </a:endParaRPr>
          </a:p>
        </p:txBody>
      </p:sp>
    </p:spTree>
    <p:extLst>
      <p:ext uri="{BB962C8B-B14F-4D97-AF65-F5344CB8AC3E}">
        <p14:creationId xmlns:p14="http://schemas.microsoft.com/office/powerpoint/2010/main" val="103912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8767339" y="2241473"/>
            <a:ext cx="2363842" cy="3846444"/>
          </a:xfrm>
          <a:prstGeom prst="rect">
            <a:avLst/>
          </a:prstGeom>
          <a:noFill/>
          <a:ln>
            <a:solidFill>
              <a:schemeClr val="accent1"/>
            </a:solidFill>
          </a:ln>
        </p:spPr>
        <p:txBody>
          <a:bodyPr wrap="square" lIns="137160" tIns="109728" rIns="137160" bIns="109728" rtlCol="0">
            <a:spAutoFit/>
          </a:bodyPr>
          <a:lstStyle/>
          <a:p>
            <a:pPr>
              <a:lnSpc>
                <a:spcPct val="90000"/>
              </a:lnSpc>
              <a:spcBef>
                <a:spcPts val="600"/>
              </a:spcBef>
            </a:pPr>
            <a:endParaRPr lang="en-GB" dirty="0" err="1" smtClean="0"/>
          </a:p>
        </p:txBody>
      </p:sp>
      <p:sp>
        <p:nvSpPr>
          <p:cNvPr id="3" name="Title 2"/>
          <p:cNvSpPr>
            <a:spLocks noGrp="1"/>
          </p:cNvSpPr>
          <p:nvPr>
            <p:ph type="title"/>
          </p:nvPr>
        </p:nvSpPr>
        <p:spPr/>
        <p:txBody>
          <a:bodyPr/>
          <a:lstStyle/>
          <a:p>
            <a:pPr>
              <a:spcAft>
                <a:spcPts val="200"/>
              </a:spcAft>
            </a:pPr>
            <a:r>
              <a:rPr lang="en-GB" dirty="0" smtClean="0"/>
              <a:t>App Services</a:t>
            </a:r>
            <a:br>
              <a:rPr lang="en-GB" dirty="0" smtClean="0"/>
            </a:br>
            <a:r>
              <a:rPr lang="en-GB" sz="1400" dirty="0" smtClean="0"/>
              <a:t> </a:t>
            </a:r>
            <a:r>
              <a:rPr lang="en-GB" dirty="0"/>
              <a:t/>
            </a:r>
            <a:br>
              <a:rPr lang="en-GB" dirty="0"/>
            </a:br>
            <a:r>
              <a:rPr lang="en-GB" sz="2400" dirty="0" smtClean="0"/>
              <a:t>Covered in separate module</a:t>
            </a:r>
            <a:endParaRPr lang="en-GB" dirty="0"/>
          </a:p>
        </p:txBody>
      </p:sp>
      <p:grpSp>
        <p:nvGrpSpPr>
          <p:cNvPr id="5" name="Group 35"/>
          <p:cNvGrpSpPr/>
          <p:nvPr/>
        </p:nvGrpSpPr>
        <p:grpSpPr>
          <a:xfrm>
            <a:off x="1575111" y="2326118"/>
            <a:ext cx="2066500" cy="1575094"/>
            <a:chOff x="9995362" y="3644424"/>
            <a:chExt cx="1583790" cy="1071410"/>
          </a:xfrm>
        </p:grpSpPr>
        <p:pic>
          <p:nvPicPr>
            <p:cNvPr id="6"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8"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grpSp>
        <p:nvGrpSpPr>
          <p:cNvPr id="10" name="Group 35"/>
          <p:cNvGrpSpPr/>
          <p:nvPr/>
        </p:nvGrpSpPr>
        <p:grpSpPr>
          <a:xfrm>
            <a:off x="1575111" y="4694944"/>
            <a:ext cx="2066500" cy="1575094"/>
            <a:chOff x="9995362" y="3644424"/>
            <a:chExt cx="1583790" cy="1071410"/>
          </a:xfrm>
        </p:grpSpPr>
        <p:pic>
          <p:nvPicPr>
            <p:cNvPr id="11"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3"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15" name="TextBox 14"/>
          <p:cNvSpPr txBox="1"/>
          <p:nvPr/>
        </p:nvSpPr>
        <p:spPr>
          <a:xfrm>
            <a:off x="1786357" y="1790774"/>
            <a:ext cx="1701009" cy="470898"/>
          </a:xfrm>
          <a:prstGeom prst="rect">
            <a:avLst/>
          </a:prstGeom>
          <a:noFill/>
        </p:spPr>
        <p:txBody>
          <a:bodyPr wrap="square" lIns="137160" tIns="109728" rIns="137160" bIns="109728" rtlCol="0">
            <a:spAutoFit/>
          </a:bodyPr>
          <a:lstStyle/>
          <a:p>
            <a:pPr>
              <a:lnSpc>
                <a:spcPct val="90000"/>
              </a:lnSpc>
              <a:spcBef>
                <a:spcPts val="600"/>
              </a:spcBef>
            </a:pPr>
            <a:r>
              <a:rPr lang="en-GB" dirty="0" smtClean="0"/>
              <a:t>Client App A</a:t>
            </a:r>
          </a:p>
        </p:txBody>
      </p:sp>
      <p:sp>
        <p:nvSpPr>
          <p:cNvPr id="16" name="TextBox 15"/>
          <p:cNvSpPr txBox="1"/>
          <p:nvPr/>
        </p:nvSpPr>
        <p:spPr>
          <a:xfrm>
            <a:off x="1747348" y="4199549"/>
            <a:ext cx="1701009" cy="470898"/>
          </a:xfrm>
          <a:prstGeom prst="rect">
            <a:avLst/>
          </a:prstGeom>
          <a:noFill/>
        </p:spPr>
        <p:txBody>
          <a:bodyPr wrap="square" lIns="137160" tIns="109728" rIns="137160" bIns="109728" rtlCol="0">
            <a:spAutoFit/>
          </a:bodyPr>
          <a:lstStyle/>
          <a:p>
            <a:pPr>
              <a:lnSpc>
                <a:spcPct val="90000"/>
              </a:lnSpc>
              <a:spcBef>
                <a:spcPts val="600"/>
              </a:spcBef>
            </a:pPr>
            <a:r>
              <a:rPr lang="en-GB" dirty="0" smtClean="0"/>
              <a:t>Client App B</a:t>
            </a:r>
          </a:p>
        </p:txBody>
      </p:sp>
      <p:pic>
        <p:nvPicPr>
          <p:cNvPr id="19" name="Picture 37"/>
          <p:cNvPicPr>
            <a:picLocks noChangeAspect="1"/>
          </p:cNvPicPr>
          <p:nvPr/>
        </p:nvPicPr>
        <p:blipFill>
          <a:blip r:embed="rId6" cstate="print">
            <a:extLst>
              <a:ext uri="{BEBA8EAE-BF5A-486C-A8C5-ECC9F3942E4B}">
                <a14:imgProps xmlns:a14="http://schemas.microsoft.com/office/drawing/2010/main">
                  <a14:imgLayer r:embed="rId7">
                    <a14:imgEffect>
                      <a14:artisticChalkSketch/>
                    </a14:imgEffect>
                  </a14:imgLayer>
                </a14:imgProps>
              </a:ext>
              <a:ext uri="{28A0092B-C50C-407E-A947-70E740481C1C}">
                <a14:useLocalDpi xmlns:a14="http://schemas.microsoft.com/office/drawing/2010/main" val="0"/>
              </a:ext>
            </a:extLst>
          </a:blip>
          <a:stretch>
            <a:fillRect/>
          </a:stretch>
        </p:blipFill>
        <p:spPr>
          <a:xfrm>
            <a:off x="9051664" y="2675659"/>
            <a:ext cx="1779025" cy="1126952"/>
          </a:xfrm>
          <a:prstGeom prst="rect">
            <a:avLst/>
          </a:prstGeom>
        </p:spPr>
      </p:pic>
      <p:sp>
        <p:nvSpPr>
          <p:cNvPr id="23" name="TextBox 22"/>
          <p:cNvSpPr txBox="1"/>
          <p:nvPr/>
        </p:nvSpPr>
        <p:spPr>
          <a:xfrm>
            <a:off x="9001969" y="2601414"/>
            <a:ext cx="1900613" cy="1290081"/>
          </a:xfrm>
          <a:prstGeom prst="rect">
            <a:avLst/>
          </a:prstGeom>
          <a:noFill/>
          <a:ln>
            <a:solidFill>
              <a:schemeClr val="accent1"/>
            </a:solidFill>
            <a:prstDash val="dash"/>
          </a:ln>
        </p:spPr>
        <p:txBody>
          <a:bodyPr wrap="square" lIns="137160" tIns="109728" rIns="137160" bIns="109728" rtlCol="0">
            <a:spAutoFit/>
          </a:bodyPr>
          <a:lstStyle/>
          <a:p>
            <a:pPr>
              <a:lnSpc>
                <a:spcPct val="90000"/>
              </a:lnSpc>
              <a:spcBef>
                <a:spcPts val="600"/>
              </a:spcBef>
            </a:pPr>
            <a:endParaRPr lang="en-GB" dirty="0" err="1" smtClean="0"/>
          </a:p>
        </p:txBody>
      </p:sp>
      <p:grpSp>
        <p:nvGrpSpPr>
          <p:cNvPr id="25" name="Group 24"/>
          <p:cNvGrpSpPr/>
          <p:nvPr/>
        </p:nvGrpSpPr>
        <p:grpSpPr>
          <a:xfrm>
            <a:off x="9186961" y="4447016"/>
            <a:ext cx="1530627" cy="1391478"/>
            <a:chOff x="8749124" y="4360673"/>
            <a:chExt cx="1530627" cy="1391478"/>
          </a:xfrm>
        </p:grpSpPr>
        <p:sp>
          <p:nvSpPr>
            <p:cNvPr id="22" name="TextBox 21"/>
            <p:cNvSpPr txBox="1"/>
            <p:nvPr/>
          </p:nvSpPr>
          <p:spPr>
            <a:xfrm>
              <a:off x="8749124" y="4360673"/>
              <a:ext cx="1530627" cy="1391478"/>
            </a:xfrm>
            <a:prstGeom prst="rect">
              <a:avLst/>
            </a:prstGeom>
            <a:noFill/>
            <a:ln>
              <a:solidFill>
                <a:schemeClr val="accent1"/>
              </a:solidFill>
            </a:ln>
          </p:spPr>
          <p:txBody>
            <a:bodyPr wrap="square" lIns="137160" tIns="109728" rIns="137160" bIns="109728" rtlCol="0">
              <a:spAutoFit/>
            </a:bodyPr>
            <a:lstStyle/>
            <a:p>
              <a:pPr>
                <a:lnSpc>
                  <a:spcPct val="90000"/>
                </a:lnSpc>
                <a:spcBef>
                  <a:spcPts val="600"/>
                </a:spcBef>
              </a:pPr>
              <a:endParaRPr lang="en-GB" dirty="0" err="1" smtClean="0"/>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sp>
        <p:nvSpPr>
          <p:cNvPr id="26" name="Left-Right Arrow 25"/>
          <p:cNvSpPr/>
          <p:nvPr/>
        </p:nvSpPr>
        <p:spPr>
          <a:xfrm rot="797453">
            <a:off x="3711670" y="3423638"/>
            <a:ext cx="5051246" cy="49185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27" name="Left-Right Arrow 26"/>
          <p:cNvSpPr/>
          <p:nvPr/>
        </p:nvSpPr>
        <p:spPr>
          <a:xfrm rot="20841472">
            <a:off x="3846117" y="5036194"/>
            <a:ext cx="4927124" cy="49185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29" name="TextBox 28"/>
          <p:cNvSpPr txBox="1"/>
          <p:nvPr/>
        </p:nvSpPr>
        <p:spPr>
          <a:xfrm>
            <a:off x="9019070" y="4094724"/>
            <a:ext cx="1984514" cy="470898"/>
          </a:xfrm>
          <a:prstGeom prst="rect">
            <a:avLst/>
          </a:prstGeom>
          <a:noFill/>
        </p:spPr>
        <p:txBody>
          <a:bodyPr wrap="square" lIns="137160" tIns="109728" rIns="137160" bIns="109728" rtlCol="0">
            <a:spAutoFit/>
          </a:bodyPr>
          <a:lstStyle/>
          <a:p>
            <a:pPr>
              <a:lnSpc>
                <a:spcPct val="90000"/>
              </a:lnSpc>
              <a:spcBef>
                <a:spcPts val="600"/>
              </a:spcBef>
            </a:pPr>
            <a:r>
              <a:rPr lang="en-GB" dirty="0" smtClean="0"/>
              <a:t>Background Task</a:t>
            </a:r>
          </a:p>
        </p:txBody>
      </p:sp>
      <p:sp>
        <p:nvSpPr>
          <p:cNvPr id="30" name="TextBox 29"/>
          <p:cNvSpPr txBox="1"/>
          <p:nvPr/>
        </p:nvSpPr>
        <p:spPr>
          <a:xfrm>
            <a:off x="8767339" y="1853007"/>
            <a:ext cx="2363842" cy="470898"/>
          </a:xfrm>
          <a:prstGeom prst="rect">
            <a:avLst/>
          </a:prstGeom>
          <a:noFill/>
        </p:spPr>
        <p:txBody>
          <a:bodyPr wrap="square" lIns="137160" tIns="109728" rIns="137160" bIns="109728" rtlCol="0">
            <a:spAutoFit/>
          </a:bodyPr>
          <a:lstStyle/>
          <a:p>
            <a:pPr>
              <a:lnSpc>
                <a:spcPct val="90000"/>
              </a:lnSpc>
              <a:spcBef>
                <a:spcPts val="600"/>
              </a:spcBef>
            </a:pPr>
            <a:r>
              <a:rPr lang="en-GB" dirty="0" smtClean="0"/>
              <a:t>App with App Service</a:t>
            </a:r>
          </a:p>
        </p:txBody>
      </p:sp>
    </p:spTree>
    <p:extLst>
      <p:ext uri="{BB962C8B-B14F-4D97-AF65-F5344CB8AC3E}">
        <p14:creationId xmlns:p14="http://schemas.microsoft.com/office/powerpoint/2010/main" val="311503660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URI Activation for Device Settings</a:t>
            </a:r>
            <a:endParaRPr lang="en-GB" dirty="0"/>
          </a:p>
        </p:txBody>
      </p:sp>
      <p:sp>
        <p:nvSpPr>
          <p:cNvPr id="3" name="Text Placeholder 2"/>
          <p:cNvSpPr>
            <a:spLocks noGrp="1"/>
          </p:cNvSpPr>
          <p:nvPr>
            <p:ph type="body" sz="quarter" idx="10"/>
          </p:nvPr>
        </p:nvSpPr>
        <p:spPr/>
        <p:txBody>
          <a:bodyPr/>
          <a:lstStyle/>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4207212161"/>
              </p:ext>
            </p:extLst>
          </p:nvPr>
        </p:nvGraphicFramePr>
        <p:xfrm>
          <a:off x="269238" y="1187620"/>
          <a:ext cx="11653523" cy="5405184"/>
        </p:xfrm>
        <a:graphic>
          <a:graphicData uri="http://schemas.openxmlformats.org/drawingml/2006/table">
            <a:tbl>
              <a:tblPr firstRow="1" bandRow="1">
                <a:tableStyleId>{5C22544A-7EE6-4342-B048-85BDC9FD1C3A}</a:tableStyleId>
              </a:tblPr>
              <a:tblGrid>
                <a:gridCol w="2126092">
                  <a:extLst>
                    <a:ext uri="{9D8B030D-6E8A-4147-A177-3AD203B41FA5}">
                      <a16:colId xmlns:a16="http://schemas.microsoft.com/office/drawing/2014/main" val="1613130241"/>
                    </a:ext>
                  </a:extLst>
                </a:gridCol>
                <a:gridCol w="2832653">
                  <a:extLst>
                    <a:ext uri="{9D8B030D-6E8A-4147-A177-3AD203B41FA5}">
                      <a16:colId xmlns:a16="http://schemas.microsoft.com/office/drawing/2014/main" val="3508431490"/>
                    </a:ext>
                  </a:extLst>
                </a:gridCol>
                <a:gridCol w="2759297">
                  <a:extLst>
                    <a:ext uri="{9D8B030D-6E8A-4147-A177-3AD203B41FA5}">
                      <a16:colId xmlns:a16="http://schemas.microsoft.com/office/drawing/2014/main" val="4011090148"/>
                    </a:ext>
                  </a:extLst>
                </a:gridCol>
                <a:gridCol w="3935481">
                  <a:extLst>
                    <a:ext uri="{9D8B030D-6E8A-4147-A177-3AD203B41FA5}">
                      <a16:colId xmlns:a16="http://schemas.microsoft.com/office/drawing/2014/main" val="3244349640"/>
                    </a:ext>
                  </a:extLst>
                </a:gridCol>
              </a:tblGrid>
              <a:tr h="370840">
                <a:tc>
                  <a:txBody>
                    <a:bodyPr/>
                    <a:lstStyle/>
                    <a:p>
                      <a:r>
                        <a:rPr lang="en-GB"/>
                        <a:t>Category</a:t>
                      </a:r>
                    </a:p>
                  </a:txBody>
                  <a:tcPr anchor="ct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GB" dirty="0" smtClean="0"/>
                        <a:t>Settings page</a:t>
                      </a:r>
                    </a:p>
                  </a:txBody>
                  <a:tcPr anchor="ctr"/>
                </a:tc>
                <a:tc>
                  <a:txBody>
                    <a:bodyPr/>
                    <a:lstStyle/>
                    <a:p>
                      <a:r>
                        <a:rPr lang="en-GB" dirty="0" smtClean="0"/>
                        <a:t>Mobile and/or Desktop</a:t>
                      </a:r>
                      <a:endParaRPr lang="en-GB" dirty="0"/>
                    </a:p>
                  </a:txBody>
                  <a:tcPr anchor="ctr"/>
                </a:tc>
                <a:tc>
                  <a:txBody>
                    <a:bodyPr/>
                    <a:lstStyle/>
                    <a:p>
                      <a:r>
                        <a:rPr lang="en-GB" dirty="0" smtClean="0"/>
                        <a:t>Uri</a:t>
                      </a:r>
                      <a:endParaRPr lang="en-GB" dirty="0"/>
                    </a:p>
                  </a:txBody>
                  <a:tcPr anchor="ctr"/>
                </a:tc>
                <a:extLst>
                  <a:ext uri="{0D108BD9-81ED-4DB2-BD59-A6C34878D82A}">
                    <a16:rowId xmlns:a16="http://schemas.microsoft.com/office/drawing/2014/main" val="2081420587"/>
                  </a:ext>
                </a:extLst>
              </a:tr>
              <a:tr h="370840">
                <a:tc rowSpan="5">
                  <a:txBody>
                    <a:bodyPr/>
                    <a:lstStyle/>
                    <a:p>
                      <a:pPr marL="72000"/>
                      <a:r>
                        <a:rPr lang="en-GB" sz="1600" b="0" i="0" u="none" strike="noStrike" kern="1200" dirty="0">
                          <a:solidFill>
                            <a:srgbClr val="000000"/>
                          </a:solidFill>
                          <a:effectLst/>
                          <a:latin typeface="Calibri" panose="020F0502020204030204" pitchFamily="34" charset="0"/>
                          <a:ea typeface="+mn-ea"/>
                          <a:cs typeface="+mn-cs"/>
                        </a:rPr>
                        <a:t>System</a:t>
                      </a:r>
                    </a:p>
                  </a:txBody>
                  <a:tcPr anchor="ctr"/>
                </a:tc>
                <a:tc>
                  <a:txBody>
                    <a:bodyPr/>
                    <a:lstStyle/>
                    <a:p>
                      <a:pPr marL="72000"/>
                      <a:r>
                        <a:rPr lang="en-GB" sz="1600" b="0" i="0" u="none" strike="noStrike" kern="1200" dirty="0">
                          <a:solidFill>
                            <a:srgbClr val="000000"/>
                          </a:solidFill>
                          <a:effectLst/>
                          <a:latin typeface="Calibri" panose="020F0502020204030204" pitchFamily="34" charset="0"/>
                          <a:ea typeface="+mn-ea"/>
                          <a:cs typeface="+mn-cs"/>
                        </a:rPr>
                        <a:t>Display (on desktop)</a:t>
                      </a:r>
                    </a:p>
                    <a:p>
                      <a:pPr marL="72000"/>
                      <a:r>
                        <a:rPr lang="en-GB" sz="1600" b="0" i="0" u="none" strike="noStrike" kern="1200" dirty="0">
                          <a:solidFill>
                            <a:srgbClr val="000000"/>
                          </a:solidFill>
                          <a:effectLst/>
                          <a:latin typeface="Calibri" panose="020F0502020204030204" pitchFamily="34" charset="0"/>
                          <a:ea typeface="+mn-ea"/>
                          <a:cs typeface="+mn-cs"/>
                        </a:rPr>
                        <a:t>Screen (on mobile)</a:t>
                      </a:r>
                    </a:p>
                  </a:txBody>
                  <a:tcPr anchor="ctr"/>
                </a:tc>
                <a:tc>
                  <a:txBody>
                    <a:bodyPr/>
                    <a:lstStyle/>
                    <a:p>
                      <a:pPr marL="72000"/>
                      <a:r>
                        <a:rPr lang="en-GB" sz="1600" b="0" i="0" u="none" strike="noStrike" kern="1200">
                          <a:solidFill>
                            <a:srgbClr val="000000"/>
                          </a:solidFill>
                          <a:effectLst/>
                          <a:latin typeface="Calibri" panose="020F0502020204030204" pitchFamily="34" charset="0"/>
                          <a:ea typeface="+mn-ea"/>
                          <a:cs typeface="+mn-cs"/>
                        </a:rPr>
                        <a:t>Both</a:t>
                      </a:r>
                    </a:p>
                  </a:txBody>
                  <a:tcPr anchor="ctr"/>
                </a:tc>
                <a:tc>
                  <a:txBody>
                    <a:bodyPr/>
                    <a:lstStyle/>
                    <a:p>
                      <a:pPr marL="72000"/>
                      <a:r>
                        <a:rPr lang="en-GB" sz="1600" b="0" i="0" u="none" strike="noStrike" kern="1200">
                          <a:solidFill>
                            <a:srgbClr val="000000"/>
                          </a:solidFill>
                          <a:effectLst/>
                          <a:latin typeface="Calibri" panose="020F0502020204030204" pitchFamily="34" charset="0"/>
                          <a:ea typeface="+mn-ea"/>
                          <a:cs typeface="+mn-cs"/>
                        </a:rPr>
                        <a:t>ms-settings://screenrotation</a:t>
                      </a:r>
                    </a:p>
                  </a:txBody>
                  <a:tcPr anchor="ctr"/>
                </a:tc>
                <a:extLst>
                  <a:ext uri="{0D108BD9-81ED-4DB2-BD59-A6C34878D82A}">
                    <a16:rowId xmlns:a16="http://schemas.microsoft.com/office/drawing/2014/main" val="3437907216"/>
                  </a:ext>
                </a:extLst>
              </a:tr>
              <a:tr h="370840">
                <a:tc vMerge="1">
                  <a:txBody>
                    <a:bodyPr/>
                    <a:lstStyle/>
                    <a:p>
                      <a:endParaRPr lang="en-GB"/>
                    </a:p>
                  </a:txBody>
                  <a:tcPr/>
                </a:tc>
                <a:tc>
                  <a:txBody>
                    <a:bodyPr/>
                    <a:lstStyle/>
                    <a:p>
                      <a:pPr marL="72000"/>
                      <a:r>
                        <a:rPr lang="en-GB" sz="1600" b="0" i="0" u="none" strike="noStrike" kern="1200">
                          <a:solidFill>
                            <a:srgbClr val="000000"/>
                          </a:solidFill>
                          <a:effectLst/>
                          <a:latin typeface="Calibri" panose="020F0502020204030204" pitchFamily="34" charset="0"/>
                          <a:ea typeface="+mn-ea"/>
                          <a:cs typeface="+mn-cs"/>
                        </a:rPr>
                        <a:t>Notifications</a:t>
                      </a:r>
                    </a:p>
                  </a:txBody>
                  <a:tcPr anchor="ctr"/>
                </a:tc>
                <a:tc>
                  <a:txBody>
                    <a:bodyPr/>
                    <a:lstStyle/>
                    <a:p>
                      <a:pPr marL="72000"/>
                      <a:r>
                        <a:rPr lang="en-GB" sz="1600" b="0" i="0" u="none" strike="noStrike" kern="1200">
                          <a:solidFill>
                            <a:srgbClr val="000000"/>
                          </a:solidFill>
                          <a:effectLst/>
                          <a:latin typeface="Calibri" panose="020F0502020204030204" pitchFamily="34" charset="0"/>
                          <a:ea typeface="+mn-ea"/>
                          <a:cs typeface="+mn-cs"/>
                        </a:rPr>
                        <a:t>Both</a:t>
                      </a:r>
                    </a:p>
                  </a:txBody>
                  <a:tcPr anchor="ctr"/>
                </a:tc>
                <a:tc>
                  <a:txBody>
                    <a:bodyPr/>
                    <a:lstStyle/>
                    <a:p>
                      <a:pPr marL="72000"/>
                      <a:r>
                        <a:rPr lang="en-GB" sz="1600" b="0" i="0" u="none" strike="noStrike" kern="1200">
                          <a:solidFill>
                            <a:srgbClr val="000000"/>
                          </a:solidFill>
                          <a:effectLst/>
                          <a:latin typeface="Calibri" panose="020F0502020204030204" pitchFamily="34" charset="0"/>
                          <a:ea typeface="+mn-ea"/>
                          <a:cs typeface="+mn-cs"/>
                        </a:rPr>
                        <a:t>ms-settings://notifications</a:t>
                      </a:r>
                    </a:p>
                  </a:txBody>
                  <a:tcPr anchor="ctr"/>
                </a:tc>
                <a:extLst>
                  <a:ext uri="{0D108BD9-81ED-4DB2-BD59-A6C34878D82A}">
                    <a16:rowId xmlns:a16="http://schemas.microsoft.com/office/drawing/2014/main" val="205994072"/>
                  </a:ext>
                </a:extLst>
              </a:tr>
              <a:tr h="370840">
                <a:tc vMerge="1">
                  <a:txBody>
                    <a:bodyPr/>
                    <a:lstStyle/>
                    <a:p>
                      <a:endParaRPr lang="en-GB"/>
                    </a:p>
                  </a:txBody>
                  <a:tcPr/>
                </a:tc>
                <a:tc>
                  <a:txBody>
                    <a:bodyPr/>
                    <a:lstStyle/>
                    <a:p>
                      <a:pPr marL="72000"/>
                      <a:r>
                        <a:rPr lang="en-GB" sz="1600" b="0" i="0" u="none" strike="noStrike" kern="1200" dirty="0">
                          <a:solidFill>
                            <a:srgbClr val="000000"/>
                          </a:solidFill>
                          <a:effectLst/>
                          <a:latin typeface="Calibri" panose="020F0502020204030204" pitchFamily="34" charset="0"/>
                          <a:ea typeface="+mn-ea"/>
                          <a:cs typeface="+mn-cs"/>
                        </a:rPr>
                        <a:t>Storage Sense</a:t>
                      </a:r>
                    </a:p>
                  </a:txBody>
                  <a:tcPr anchor="ctr"/>
                </a:tc>
                <a:tc>
                  <a:txBody>
                    <a:bodyPr/>
                    <a:lstStyle/>
                    <a:p>
                      <a:pPr marL="72000"/>
                      <a:r>
                        <a:rPr lang="en-GB" sz="1600" b="0" i="0" u="none" strike="noStrike" kern="1200">
                          <a:solidFill>
                            <a:srgbClr val="000000"/>
                          </a:solidFill>
                          <a:effectLst/>
                          <a:latin typeface="Calibri" panose="020F0502020204030204" pitchFamily="34" charset="0"/>
                          <a:ea typeface="+mn-ea"/>
                          <a:cs typeface="+mn-cs"/>
                        </a:rPr>
                        <a:t>Both</a:t>
                      </a:r>
                    </a:p>
                  </a:txBody>
                  <a:tcPr anchor="ctr"/>
                </a:tc>
                <a:tc>
                  <a:txBody>
                    <a:bodyPr/>
                    <a:lstStyle/>
                    <a:p>
                      <a:pPr marL="72000"/>
                      <a:r>
                        <a:rPr lang="en-GB" sz="1600" b="0" i="0" u="none" strike="noStrike" kern="1200">
                          <a:solidFill>
                            <a:srgbClr val="000000"/>
                          </a:solidFill>
                          <a:effectLst/>
                          <a:latin typeface="Calibri" panose="020F0502020204030204" pitchFamily="34" charset="0"/>
                          <a:ea typeface="+mn-ea"/>
                          <a:cs typeface="+mn-cs"/>
                        </a:rPr>
                        <a:t>ms-settings://storagesense</a:t>
                      </a:r>
                    </a:p>
                  </a:txBody>
                  <a:tcPr anchor="ctr"/>
                </a:tc>
                <a:extLst>
                  <a:ext uri="{0D108BD9-81ED-4DB2-BD59-A6C34878D82A}">
                    <a16:rowId xmlns:a16="http://schemas.microsoft.com/office/drawing/2014/main" val="735612678"/>
                  </a:ext>
                </a:extLst>
              </a:tr>
              <a:tr h="370840">
                <a:tc vMerge="1">
                  <a:txBody>
                    <a:bodyPr/>
                    <a:lstStyle/>
                    <a:p>
                      <a:endParaRPr lang="en-GB"/>
                    </a:p>
                  </a:txBody>
                  <a:tcPr/>
                </a:tc>
                <a:tc>
                  <a:txBody>
                    <a:bodyPr/>
                    <a:lstStyle/>
                    <a:p>
                      <a:pPr marL="72000"/>
                      <a:r>
                        <a:rPr lang="en-GB" sz="1600" b="0" i="0" u="none" strike="noStrike" kern="1200">
                          <a:solidFill>
                            <a:srgbClr val="000000"/>
                          </a:solidFill>
                          <a:effectLst/>
                          <a:latin typeface="Calibri" panose="020F0502020204030204" pitchFamily="34" charset="0"/>
                          <a:ea typeface="+mn-ea"/>
                          <a:cs typeface="+mn-cs"/>
                        </a:rPr>
                        <a:t>Battery Saver</a:t>
                      </a:r>
                    </a:p>
                  </a:txBody>
                  <a:tcPr anchor="ctr"/>
                </a:tc>
                <a:tc>
                  <a:txBody>
                    <a:bodyPr/>
                    <a:lstStyle/>
                    <a:p>
                      <a:pPr marL="72000"/>
                      <a:r>
                        <a:rPr lang="en-GB" sz="1600" b="0" i="0" u="none" strike="noStrike" kern="1200">
                          <a:solidFill>
                            <a:srgbClr val="000000"/>
                          </a:solidFill>
                          <a:effectLst/>
                          <a:latin typeface="Calibri" panose="020F0502020204030204" pitchFamily="34" charset="0"/>
                          <a:ea typeface="+mn-ea"/>
                          <a:cs typeface="+mn-cs"/>
                        </a:rPr>
                        <a:t>Both</a:t>
                      </a:r>
                    </a:p>
                  </a:txBody>
                  <a:tcPr anchor="ctr"/>
                </a:tc>
                <a:tc>
                  <a:txBody>
                    <a:bodyPr/>
                    <a:lstStyle/>
                    <a:p>
                      <a:pPr marL="72000"/>
                      <a:r>
                        <a:rPr lang="en-GB" sz="1600" b="0" i="0" u="none" strike="noStrike" kern="1200">
                          <a:solidFill>
                            <a:srgbClr val="000000"/>
                          </a:solidFill>
                          <a:effectLst/>
                          <a:latin typeface="Calibri" panose="020F0502020204030204" pitchFamily="34" charset="0"/>
                          <a:ea typeface="+mn-ea"/>
                          <a:cs typeface="+mn-cs"/>
                        </a:rPr>
                        <a:t>ms-settings://batterysaver</a:t>
                      </a:r>
                    </a:p>
                  </a:txBody>
                  <a:tcPr anchor="ctr"/>
                </a:tc>
                <a:extLst>
                  <a:ext uri="{0D108BD9-81ED-4DB2-BD59-A6C34878D82A}">
                    <a16:rowId xmlns:a16="http://schemas.microsoft.com/office/drawing/2014/main" val="1557652068"/>
                  </a:ext>
                </a:extLst>
              </a:tr>
              <a:tr h="370840">
                <a:tc vMerge="1">
                  <a:txBody>
                    <a:bodyPr/>
                    <a:lstStyle/>
                    <a:p>
                      <a:endParaRPr lang="en-GB"/>
                    </a:p>
                  </a:txBody>
                  <a:tcPr/>
                </a:tc>
                <a:tc>
                  <a:txBody>
                    <a:bodyPr/>
                    <a:lstStyle/>
                    <a:p>
                      <a:pPr marL="72000"/>
                      <a:r>
                        <a:rPr lang="en-GB" sz="1600" b="0" i="0" u="none" strike="noStrike" kern="1200">
                          <a:solidFill>
                            <a:srgbClr val="000000"/>
                          </a:solidFill>
                          <a:effectLst/>
                          <a:latin typeface="Calibri" panose="020F0502020204030204" pitchFamily="34" charset="0"/>
                          <a:ea typeface="+mn-ea"/>
                          <a:cs typeface="+mn-cs"/>
                        </a:rPr>
                        <a:t>Maps</a:t>
                      </a:r>
                    </a:p>
                  </a:txBody>
                  <a:tcPr anchor="ctr"/>
                </a:tc>
                <a:tc>
                  <a:txBody>
                    <a:bodyPr/>
                    <a:lstStyle/>
                    <a:p>
                      <a:pPr marL="72000"/>
                      <a:r>
                        <a:rPr lang="en-GB" sz="1600" b="0" i="0" u="none" strike="noStrike" kern="1200" dirty="0">
                          <a:solidFill>
                            <a:srgbClr val="000000"/>
                          </a:solidFill>
                          <a:effectLst/>
                          <a:latin typeface="Calibri" panose="020F0502020204030204" pitchFamily="34" charset="0"/>
                          <a:ea typeface="+mn-ea"/>
                          <a:cs typeface="+mn-cs"/>
                        </a:rPr>
                        <a:t>Both</a:t>
                      </a:r>
                    </a:p>
                  </a:txBody>
                  <a:tcPr anchor="ctr"/>
                </a:tc>
                <a:tc>
                  <a:txBody>
                    <a:bodyPr/>
                    <a:lstStyle/>
                    <a:p>
                      <a:pPr marL="72000"/>
                      <a:r>
                        <a:rPr lang="en-GB" sz="1600" b="0" i="0" u="none" strike="noStrike" kern="1200" dirty="0" err="1">
                          <a:solidFill>
                            <a:srgbClr val="000000"/>
                          </a:solidFill>
                          <a:effectLst/>
                          <a:latin typeface="Calibri" panose="020F0502020204030204" pitchFamily="34" charset="0"/>
                          <a:ea typeface="+mn-ea"/>
                          <a:cs typeface="+mn-cs"/>
                        </a:rPr>
                        <a:t>ms</a:t>
                      </a:r>
                      <a:r>
                        <a:rPr lang="en-GB" sz="1600" b="0" i="0" u="none" strike="noStrike" kern="1200" dirty="0">
                          <a:solidFill>
                            <a:srgbClr val="000000"/>
                          </a:solidFill>
                          <a:effectLst/>
                          <a:latin typeface="Calibri" panose="020F0502020204030204" pitchFamily="34" charset="0"/>
                          <a:ea typeface="+mn-ea"/>
                          <a:cs typeface="+mn-cs"/>
                        </a:rPr>
                        <a:t>-settings://maps</a:t>
                      </a:r>
                    </a:p>
                  </a:txBody>
                  <a:tcPr anchor="ctr"/>
                </a:tc>
                <a:extLst>
                  <a:ext uri="{0D108BD9-81ED-4DB2-BD59-A6C34878D82A}">
                    <a16:rowId xmlns:a16="http://schemas.microsoft.com/office/drawing/2014/main" val="412328177"/>
                  </a:ext>
                </a:extLst>
              </a:tr>
              <a:tr h="370840">
                <a:tc>
                  <a:txBody>
                    <a:bodyPr/>
                    <a:lstStyle/>
                    <a:p>
                      <a:pPr marL="144000" algn="l" fontAlgn="ctr"/>
                      <a:r>
                        <a:rPr lang="en-GB" sz="1600" b="0" i="0" u="none" strike="noStrike" dirty="0">
                          <a:solidFill>
                            <a:srgbClr val="000000"/>
                          </a:solidFill>
                          <a:effectLst/>
                          <a:latin typeface="Calibri" panose="020F0502020204030204" pitchFamily="34" charset="0"/>
                        </a:rPr>
                        <a:t>Devices</a:t>
                      </a:r>
                    </a:p>
                  </a:txBody>
                  <a:tcPr marL="7620" marR="7620" marT="7620" marB="0" anchor="ctr"/>
                </a:tc>
                <a:tc>
                  <a:txBody>
                    <a:bodyPr/>
                    <a:lstStyle/>
                    <a:p>
                      <a:pPr marL="144000" algn="l" fontAlgn="ctr"/>
                      <a:r>
                        <a:rPr lang="en-GB" sz="1600" b="0" i="0" u="none" strike="noStrike" dirty="0">
                          <a:solidFill>
                            <a:srgbClr val="000000"/>
                          </a:solidFill>
                          <a:effectLst/>
                          <a:latin typeface="Calibri" panose="020F0502020204030204" pitchFamily="34" charset="0"/>
                        </a:rPr>
                        <a:t>Bluetooth</a:t>
                      </a:r>
                    </a:p>
                  </a:txBody>
                  <a:tcPr marL="7620" marR="7620" marT="7620" marB="0" anchor="ctr"/>
                </a:tc>
                <a:tc>
                  <a:txBody>
                    <a:bodyPr/>
                    <a:lstStyle/>
                    <a:p>
                      <a:pPr marL="144000" algn="l" defTabSz="914377" rtl="0" eaLnBrk="1" fontAlgn="ctr" latinLnBrk="0" hangingPunct="1"/>
                      <a:r>
                        <a:rPr lang="en-GB" sz="1600" b="0" i="0" u="none" strike="noStrike" kern="1200" dirty="0">
                          <a:solidFill>
                            <a:srgbClr val="000000"/>
                          </a:solidFill>
                          <a:effectLst/>
                          <a:latin typeface="Calibri" panose="020F0502020204030204" pitchFamily="34" charset="0"/>
                          <a:ea typeface="+mn-ea"/>
                          <a:cs typeface="+mn-cs"/>
                        </a:rPr>
                        <a:t>Both</a:t>
                      </a:r>
                    </a:p>
                  </a:txBody>
                  <a:tcPr marL="7620" marR="7620" marT="7620" marB="0" anchor="ctr"/>
                </a:tc>
                <a:tc>
                  <a:txBody>
                    <a:bodyPr/>
                    <a:lstStyle/>
                    <a:p>
                      <a:pPr marL="144000" algn="l" fontAlgn="ctr"/>
                      <a:r>
                        <a:rPr lang="en-GB" sz="1600" b="0" i="0" u="none" strike="noStrike">
                          <a:solidFill>
                            <a:srgbClr val="000000"/>
                          </a:solidFill>
                          <a:effectLst/>
                          <a:latin typeface="Calibri" panose="020F0502020204030204" pitchFamily="34" charset="0"/>
                        </a:rPr>
                        <a:t>ms-settings://bluetooth</a:t>
                      </a:r>
                    </a:p>
                  </a:txBody>
                  <a:tcPr marL="7620" marR="7620" marT="7620" marB="0" anchor="ctr"/>
                </a:tc>
                <a:extLst>
                  <a:ext uri="{0D108BD9-81ED-4DB2-BD59-A6C34878D82A}">
                    <a16:rowId xmlns:a16="http://schemas.microsoft.com/office/drawing/2014/main" val="4266073892"/>
                  </a:ext>
                </a:extLst>
              </a:tr>
              <a:tr h="370840">
                <a:tc rowSpan="6">
                  <a:txBody>
                    <a:bodyPr/>
                    <a:lstStyle/>
                    <a:p>
                      <a:pPr marL="144000" algn="l" fontAlgn="ctr"/>
                      <a:r>
                        <a:rPr lang="en-GB" sz="1600" b="0" i="0" u="none" strike="noStrike">
                          <a:solidFill>
                            <a:srgbClr val="000000"/>
                          </a:solidFill>
                          <a:effectLst/>
                          <a:latin typeface="Calibri" panose="020F0502020204030204" pitchFamily="34" charset="0"/>
                        </a:rPr>
                        <a:t>Network and Wi-fi</a:t>
                      </a:r>
                    </a:p>
                  </a:txBody>
                  <a:tcPr marL="7620" marR="7620" marT="7620" marB="0" anchor="ctr"/>
                </a:tc>
                <a:tc>
                  <a:txBody>
                    <a:bodyPr/>
                    <a:lstStyle/>
                    <a:p>
                      <a:pPr marL="144000" algn="l" fontAlgn="ctr"/>
                      <a:r>
                        <a:rPr lang="en-GB" sz="1600" b="0" i="0" u="none" strike="noStrike">
                          <a:solidFill>
                            <a:srgbClr val="000000"/>
                          </a:solidFill>
                          <a:effectLst/>
                          <a:latin typeface="Calibri" panose="020F0502020204030204" pitchFamily="34" charset="0"/>
                        </a:rPr>
                        <a:t>Wi-Fi</a:t>
                      </a:r>
                    </a:p>
                  </a:txBody>
                  <a:tcPr marL="7620" marR="7620" marT="7620" marB="0" anchor="ctr"/>
                </a:tc>
                <a:tc>
                  <a:txBody>
                    <a:bodyPr/>
                    <a:lstStyle/>
                    <a:p>
                      <a:pPr marL="144000" algn="l" defTabSz="914377" rtl="0" eaLnBrk="1" fontAlgn="ctr" latinLnBrk="0" hangingPunct="1"/>
                      <a:r>
                        <a:rPr lang="en-GB" sz="1600" b="0" i="0" u="none" strike="noStrike" kern="1200" dirty="0">
                          <a:solidFill>
                            <a:srgbClr val="000000"/>
                          </a:solidFill>
                          <a:effectLst/>
                          <a:latin typeface="Calibri" panose="020F0502020204030204" pitchFamily="34" charset="0"/>
                          <a:ea typeface="+mn-ea"/>
                          <a:cs typeface="+mn-cs"/>
                        </a:rPr>
                        <a:t>Both</a:t>
                      </a:r>
                    </a:p>
                  </a:txBody>
                  <a:tcPr marL="7620" marR="7620" marT="7620" marB="0" anchor="ctr"/>
                </a:tc>
                <a:tc>
                  <a:txBody>
                    <a:bodyPr/>
                    <a:lstStyle/>
                    <a:p>
                      <a:pPr marL="144000" algn="l" fontAlgn="ctr"/>
                      <a:r>
                        <a:rPr lang="en-GB" sz="1600" b="0" i="0" u="none" strike="noStrike">
                          <a:solidFill>
                            <a:srgbClr val="000000"/>
                          </a:solidFill>
                          <a:effectLst/>
                          <a:latin typeface="Calibri" panose="020F0502020204030204" pitchFamily="34" charset="0"/>
                        </a:rPr>
                        <a:t>ms-settings://network/wifi</a:t>
                      </a:r>
                    </a:p>
                  </a:txBody>
                  <a:tcPr marL="7620" marR="7620" marT="7620" marB="0" anchor="ctr"/>
                </a:tc>
                <a:extLst>
                  <a:ext uri="{0D108BD9-81ED-4DB2-BD59-A6C34878D82A}">
                    <a16:rowId xmlns:a16="http://schemas.microsoft.com/office/drawing/2014/main" val="4262912191"/>
                  </a:ext>
                </a:extLst>
              </a:tr>
              <a:tr h="370840">
                <a:tc vMerge="1">
                  <a:txBody>
                    <a:bodyPr/>
                    <a:lstStyle/>
                    <a:p>
                      <a:endParaRPr lang="en-GB"/>
                    </a:p>
                  </a:txBody>
                  <a:tcPr/>
                </a:tc>
                <a:tc>
                  <a:txBody>
                    <a:bodyPr/>
                    <a:lstStyle/>
                    <a:p>
                      <a:pPr marL="144000" algn="l" fontAlgn="ctr"/>
                      <a:r>
                        <a:rPr lang="en-GB" sz="1600" b="0" i="0" u="none" strike="noStrike">
                          <a:solidFill>
                            <a:srgbClr val="000000"/>
                          </a:solidFill>
                          <a:effectLst/>
                          <a:latin typeface="Calibri" panose="020F0502020204030204" pitchFamily="34" charset="0"/>
                        </a:rPr>
                        <a:t>Airplane mode</a:t>
                      </a:r>
                    </a:p>
                  </a:txBody>
                  <a:tcPr marL="7620" marR="7620" marT="7620" marB="0" anchor="ctr"/>
                </a:tc>
                <a:tc>
                  <a:txBody>
                    <a:bodyPr/>
                    <a:lstStyle/>
                    <a:p>
                      <a:pPr marL="144000" algn="l" defTabSz="914377" rtl="0" eaLnBrk="1" fontAlgn="ctr" latinLnBrk="0" hangingPunct="1"/>
                      <a:r>
                        <a:rPr lang="en-GB" sz="1600" b="0" i="0" u="none" strike="noStrike" kern="1200" dirty="0">
                          <a:solidFill>
                            <a:srgbClr val="000000"/>
                          </a:solidFill>
                          <a:effectLst/>
                          <a:latin typeface="Calibri" panose="020F0502020204030204" pitchFamily="34" charset="0"/>
                          <a:ea typeface="+mn-ea"/>
                          <a:cs typeface="+mn-cs"/>
                        </a:rPr>
                        <a:t>Both</a:t>
                      </a:r>
                    </a:p>
                  </a:txBody>
                  <a:tcPr marL="7620" marR="7620" marT="7620" marB="0" anchor="ctr"/>
                </a:tc>
                <a:tc>
                  <a:txBody>
                    <a:bodyPr/>
                    <a:lstStyle/>
                    <a:p>
                      <a:pPr marL="144000" algn="l" fontAlgn="ctr"/>
                      <a:r>
                        <a:rPr lang="en-GB" sz="1600" b="0" i="0" u="none" strike="noStrike">
                          <a:solidFill>
                            <a:srgbClr val="000000"/>
                          </a:solidFill>
                          <a:effectLst/>
                          <a:latin typeface="Calibri" panose="020F0502020204030204" pitchFamily="34" charset="0"/>
                        </a:rPr>
                        <a:t>ms-settings://network/airplanemode</a:t>
                      </a:r>
                    </a:p>
                  </a:txBody>
                  <a:tcPr marL="7620" marR="7620" marT="7620" marB="0" anchor="ctr"/>
                </a:tc>
                <a:extLst>
                  <a:ext uri="{0D108BD9-81ED-4DB2-BD59-A6C34878D82A}">
                    <a16:rowId xmlns:a16="http://schemas.microsoft.com/office/drawing/2014/main" val="3090859837"/>
                  </a:ext>
                </a:extLst>
              </a:tr>
              <a:tr h="370840">
                <a:tc vMerge="1">
                  <a:txBody>
                    <a:bodyPr/>
                    <a:lstStyle/>
                    <a:p>
                      <a:endParaRPr lang="en-GB"/>
                    </a:p>
                  </a:txBody>
                  <a:tcPr/>
                </a:tc>
                <a:tc>
                  <a:txBody>
                    <a:bodyPr/>
                    <a:lstStyle/>
                    <a:p>
                      <a:pPr marL="144000" algn="l" fontAlgn="ctr"/>
                      <a:r>
                        <a:rPr lang="en-GB" sz="1600" b="0" i="0" u="none" strike="noStrike">
                          <a:solidFill>
                            <a:srgbClr val="000000"/>
                          </a:solidFill>
                          <a:effectLst/>
                          <a:latin typeface="Calibri" panose="020F0502020204030204" pitchFamily="34" charset="0"/>
                        </a:rPr>
                        <a:t>Cellular</a:t>
                      </a:r>
                    </a:p>
                  </a:txBody>
                  <a:tcPr marL="7620" marR="7620" marT="7620" marB="0" anchor="ctr"/>
                </a:tc>
                <a:tc>
                  <a:txBody>
                    <a:bodyPr/>
                    <a:lstStyle/>
                    <a:p>
                      <a:pPr marL="144000" algn="l" defTabSz="914377" rtl="0" eaLnBrk="1" fontAlgn="ctr" latinLnBrk="0" hangingPunct="1"/>
                      <a:r>
                        <a:rPr lang="en-GB" sz="1600" b="0" i="0" u="none" strike="noStrike" kern="1200" dirty="0">
                          <a:solidFill>
                            <a:srgbClr val="000000"/>
                          </a:solidFill>
                          <a:effectLst/>
                          <a:latin typeface="Calibri" panose="020F0502020204030204" pitchFamily="34" charset="0"/>
                          <a:ea typeface="+mn-ea"/>
                          <a:cs typeface="+mn-cs"/>
                        </a:rPr>
                        <a:t>Both</a:t>
                      </a:r>
                    </a:p>
                  </a:txBody>
                  <a:tcPr marL="7620" marR="7620" marT="7620" marB="0" anchor="ctr"/>
                </a:tc>
                <a:tc>
                  <a:txBody>
                    <a:bodyPr/>
                    <a:lstStyle/>
                    <a:p>
                      <a:pPr marL="144000" algn="l" fontAlgn="ctr"/>
                      <a:r>
                        <a:rPr lang="en-GB" sz="1600" b="0" i="0" u="none" strike="noStrike">
                          <a:solidFill>
                            <a:srgbClr val="000000"/>
                          </a:solidFill>
                          <a:effectLst/>
                          <a:latin typeface="Calibri" panose="020F0502020204030204" pitchFamily="34" charset="0"/>
                        </a:rPr>
                        <a:t>ms-settings://network/cellular</a:t>
                      </a:r>
                    </a:p>
                  </a:txBody>
                  <a:tcPr marL="7620" marR="7620" marT="7620" marB="0" anchor="ctr"/>
                </a:tc>
                <a:extLst>
                  <a:ext uri="{0D108BD9-81ED-4DB2-BD59-A6C34878D82A}">
                    <a16:rowId xmlns:a16="http://schemas.microsoft.com/office/drawing/2014/main" val="1766695647"/>
                  </a:ext>
                </a:extLst>
              </a:tr>
              <a:tr h="370840">
                <a:tc vMerge="1">
                  <a:txBody>
                    <a:bodyPr/>
                    <a:lstStyle/>
                    <a:p>
                      <a:endParaRPr lang="en-GB"/>
                    </a:p>
                  </a:txBody>
                  <a:tcPr/>
                </a:tc>
                <a:tc>
                  <a:txBody>
                    <a:bodyPr/>
                    <a:lstStyle/>
                    <a:p>
                      <a:pPr marL="144000" algn="l" fontAlgn="ctr"/>
                      <a:r>
                        <a:rPr lang="en-GB" sz="1600" b="0" i="0" u="none" strike="noStrike">
                          <a:solidFill>
                            <a:srgbClr val="000000"/>
                          </a:solidFill>
                          <a:effectLst/>
                          <a:latin typeface="Calibri" panose="020F0502020204030204" pitchFamily="34" charset="0"/>
                        </a:rPr>
                        <a:t>Data Sense</a:t>
                      </a:r>
                    </a:p>
                  </a:txBody>
                  <a:tcPr marL="7620" marR="7620" marT="7620" marB="0" anchor="ctr"/>
                </a:tc>
                <a:tc>
                  <a:txBody>
                    <a:bodyPr/>
                    <a:lstStyle/>
                    <a:p>
                      <a:pPr marL="144000" algn="l" defTabSz="914377" rtl="0" eaLnBrk="1" fontAlgn="ctr" latinLnBrk="0" hangingPunct="1"/>
                      <a:r>
                        <a:rPr lang="en-GB" sz="1600" b="0" i="0" u="none" strike="noStrike" kern="1200" dirty="0">
                          <a:solidFill>
                            <a:srgbClr val="000000"/>
                          </a:solidFill>
                          <a:effectLst/>
                          <a:latin typeface="Calibri" panose="020F0502020204030204" pitchFamily="34" charset="0"/>
                          <a:ea typeface="+mn-ea"/>
                          <a:cs typeface="+mn-cs"/>
                        </a:rPr>
                        <a:t>Both</a:t>
                      </a:r>
                    </a:p>
                  </a:txBody>
                  <a:tcPr marL="7620" marR="7620" marT="7620" marB="0" anchor="ctr"/>
                </a:tc>
                <a:tc>
                  <a:txBody>
                    <a:bodyPr/>
                    <a:lstStyle/>
                    <a:p>
                      <a:pPr marL="144000" algn="l" fontAlgn="ctr"/>
                      <a:r>
                        <a:rPr lang="en-GB" sz="1600" b="0" i="0" u="none" strike="noStrike">
                          <a:solidFill>
                            <a:srgbClr val="000000"/>
                          </a:solidFill>
                          <a:effectLst/>
                          <a:latin typeface="Calibri" panose="020F0502020204030204" pitchFamily="34" charset="0"/>
                        </a:rPr>
                        <a:t>ms-settings://datasense</a:t>
                      </a:r>
                    </a:p>
                  </a:txBody>
                  <a:tcPr marL="7620" marR="7620" marT="7620" marB="0" anchor="ctr"/>
                </a:tc>
                <a:extLst>
                  <a:ext uri="{0D108BD9-81ED-4DB2-BD59-A6C34878D82A}">
                    <a16:rowId xmlns:a16="http://schemas.microsoft.com/office/drawing/2014/main" val="3272139761"/>
                  </a:ext>
                </a:extLst>
              </a:tr>
              <a:tr h="370840">
                <a:tc vMerge="1">
                  <a:txBody>
                    <a:bodyPr/>
                    <a:lstStyle/>
                    <a:p>
                      <a:endParaRPr lang="en-GB"/>
                    </a:p>
                  </a:txBody>
                  <a:tcPr/>
                </a:tc>
                <a:tc>
                  <a:txBody>
                    <a:bodyPr/>
                    <a:lstStyle/>
                    <a:p>
                      <a:pPr marL="144000" algn="l" fontAlgn="ctr"/>
                      <a:r>
                        <a:rPr lang="en-GB" sz="1600" b="0" i="0" u="none" strike="noStrike">
                          <a:solidFill>
                            <a:srgbClr val="000000"/>
                          </a:solidFill>
                          <a:effectLst/>
                          <a:latin typeface="Calibri" panose="020F0502020204030204" pitchFamily="34" charset="0"/>
                        </a:rPr>
                        <a:t>NFC</a:t>
                      </a:r>
                    </a:p>
                  </a:txBody>
                  <a:tcPr marL="7620" marR="7620" marT="7620" marB="0" anchor="ctr"/>
                </a:tc>
                <a:tc>
                  <a:txBody>
                    <a:bodyPr/>
                    <a:lstStyle/>
                    <a:p>
                      <a:pPr marL="144000" algn="l" defTabSz="914377" rtl="0" eaLnBrk="1" fontAlgn="ctr" latinLnBrk="0" hangingPunct="1"/>
                      <a:r>
                        <a:rPr lang="en-GB" sz="1600" b="0" i="0" u="none" strike="noStrike" kern="1200" dirty="0">
                          <a:solidFill>
                            <a:srgbClr val="000000"/>
                          </a:solidFill>
                          <a:effectLst/>
                          <a:latin typeface="Calibri" panose="020F0502020204030204" pitchFamily="34" charset="0"/>
                          <a:ea typeface="+mn-ea"/>
                          <a:cs typeface="+mn-cs"/>
                        </a:rPr>
                        <a:t>Mobile only</a:t>
                      </a:r>
                    </a:p>
                  </a:txBody>
                  <a:tcPr marL="7620" marR="7620" marT="7620" marB="0" anchor="ctr"/>
                </a:tc>
                <a:tc>
                  <a:txBody>
                    <a:bodyPr/>
                    <a:lstStyle/>
                    <a:p>
                      <a:pPr marL="144000" algn="l" fontAlgn="ctr"/>
                      <a:r>
                        <a:rPr lang="en-GB" sz="1600" b="0" i="0" u="none" strike="noStrike">
                          <a:solidFill>
                            <a:srgbClr val="000000"/>
                          </a:solidFill>
                          <a:effectLst/>
                          <a:latin typeface="Calibri" panose="020F0502020204030204" pitchFamily="34" charset="0"/>
                        </a:rPr>
                        <a:t>ms-settings://proximity</a:t>
                      </a:r>
                    </a:p>
                  </a:txBody>
                  <a:tcPr marL="7620" marR="7620" marT="7620" marB="0" anchor="ctr"/>
                </a:tc>
                <a:extLst>
                  <a:ext uri="{0D108BD9-81ED-4DB2-BD59-A6C34878D82A}">
                    <a16:rowId xmlns:a16="http://schemas.microsoft.com/office/drawing/2014/main" val="2910471564"/>
                  </a:ext>
                </a:extLst>
              </a:tr>
              <a:tr h="370840">
                <a:tc vMerge="1">
                  <a:txBody>
                    <a:bodyPr/>
                    <a:lstStyle/>
                    <a:p>
                      <a:endParaRPr lang="en-GB"/>
                    </a:p>
                  </a:txBody>
                  <a:tcPr/>
                </a:tc>
                <a:tc>
                  <a:txBody>
                    <a:bodyPr/>
                    <a:lstStyle/>
                    <a:p>
                      <a:pPr marL="144000" algn="l" fontAlgn="ctr"/>
                      <a:r>
                        <a:rPr lang="en-GB" sz="1600" b="0" i="0" u="none" strike="noStrike">
                          <a:solidFill>
                            <a:srgbClr val="000000"/>
                          </a:solidFill>
                          <a:effectLst/>
                          <a:latin typeface="Calibri" panose="020F0502020204030204" pitchFamily="34" charset="0"/>
                        </a:rPr>
                        <a:t>Proxy</a:t>
                      </a:r>
                    </a:p>
                  </a:txBody>
                  <a:tcPr marL="7620" marR="7620" marT="7620" marB="0" anchor="ctr"/>
                </a:tc>
                <a:tc>
                  <a:txBody>
                    <a:bodyPr/>
                    <a:lstStyle/>
                    <a:p>
                      <a:pPr marL="144000" algn="l" defTabSz="914377" rtl="0" eaLnBrk="1" fontAlgn="ctr" latinLnBrk="0" hangingPunct="1"/>
                      <a:r>
                        <a:rPr lang="en-GB" sz="1600" b="0" i="0" u="none" strike="noStrike" kern="1200" dirty="0">
                          <a:solidFill>
                            <a:srgbClr val="000000"/>
                          </a:solidFill>
                          <a:effectLst/>
                          <a:latin typeface="Calibri" panose="020F0502020204030204" pitchFamily="34" charset="0"/>
                          <a:ea typeface="+mn-ea"/>
                          <a:cs typeface="+mn-cs"/>
                        </a:rPr>
                        <a:t>Desktop only</a:t>
                      </a:r>
                    </a:p>
                  </a:txBody>
                  <a:tcPr marL="7620" marR="7620" marT="7620" marB="0" anchor="ctr"/>
                </a:tc>
                <a:tc>
                  <a:txBody>
                    <a:bodyPr/>
                    <a:lstStyle/>
                    <a:p>
                      <a:pPr marL="144000" algn="l" fontAlgn="ctr"/>
                      <a:r>
                        <a:rPr lang="en-GB" sz="1600" b="0" i="0" u="none" strike="noStrike" dirty="0" err="1">
                          <a:solidFill>
                            <a:srgbClr val="000000"/>
                          </a:solidFill>
                          <a:effectLst/>
                          <a:latin typeface="Calibri" panose="020F0502020204030204" pitchFamily="34" charset="0"/>
                        </a:rPr>
                        <a:t>ms</a:t>
                      </a:r>
                      <a:r>
                        <a:rPr lang="en-GB" sz="1600" b="0" i="0" u="none" strike="noStrike" dirty="0">
                          <a:solidFill>
                            <a:srgbClr val="000000"/>
                          </a:solidFill>
                          <a:effectLst/>
                          <a:latin typeface="Calibri" panose="020F0502020204030204" pitchFamily="34" charset="0"/>
                        </a:rPr>
                        <a:t>-settings://network/proxy</a:t>
                      </a:r>
                    </a:p>
                  </a:txBody>
                  <a:tcPr marL="7620" marR="7620" marT="7620" marB="0" anchor="ctr"/>
                </a:tc>
                <a:extLst>
                  <a:ext uri="{0D108BD9-81ED-4DB2-BD59-A6C34878D82A}">
                    <a16:rowId xmlns:a16="http://schemas.microsoft.com/office/drawing/2014/main" val="3445895957"/>
                  </a:ext>
                </a:extLst>
              </a:tr>
              <a:tr h="370840">
                <a:tc gridSpan="4">
                  <a:txBody>
                    <a:bodyPr/>
                    <a:lstStyle/>
                    <a:p>
                      <a:pPr marL="144000" algn="l" fontAlgn="ctr"/>
                      <a:r>
                        <a:rPr lang="en-GB" sz="1600" b="0" i="0" u="none" strike="noStrike" dirty="0" smtClean="0">
                          <a:solidFill>
                            <a:srgbClr val="000000"/>
                          </a:solidFill>
                          <a:effectLst/>
                          <a:latin typeface="Calibri" panose="020F0502020204030204" pitchFamily="34" charset="0"/>
                        </a:rPr>
                        <a:t>More…  [See documentation for complete list]</a:t>
                      </a:r>
                      <a:endParaRPr lang="en-GB" sz="16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pPr marL="144000" algn="l" fontAlgn="ctr"/>
                      <a:endParaRPr lang="en-GB" sz="1600" b="0" i="0" u="none" strike="noStrike">
                        <a:solidFill>
                          <a:srgbClr val="000000"/>
                        </a:solidFill>
                        <a:effectLst/>
                        <a:latin typeface="Calibri" panose="020F0502020204030204" pitchFamily="34" charset="0"/>
                      </a:endParaRPr>
                    </a:p>
                  </a:txBody>
                  <a:tcPr marL="7620" marR="7620" marT="7620" marB="0" anchor="ctr"/>
                </a:tc>
                <a:tc hMerge="1">
                  <a:txBody>
                    <a:bodyPr/>
                    <a:lstStyle/>
                    <a:p>
                      <a:pPr marL="144000" algn="l" defTabSz="914377" rtl="0" eaLnBrk="1" fontAlgn="ctr" latinLnBrk="0" hangingPunct="1"/>
                      <a:endParaRPr lang="en-GB" sz="1600" b="0" i="0" u="none" strike="noStrike" kern="1200" dirty="0">
                        <a:solidFill>
                          <a:srgbClr val="000000"/>
                        </a:solidFill>
                        <a:effectLst/>
                        <a:latin typeface="Calibri" panose="020F0502020204030204" pitchFamily="34" charset="0"/>
                        <a:ea typeface="+mn-ea"/>
                        <a:cs typeface="+mn-cs"/>
                      </a:endParaRPr>
                    </a:p>
                  </a:txBody>
                  <a:tcPr marL="7620" marR="7620" marT="7620" marB="0" anchor="ctr"/>
                </a:tc>
                <a:tc hMerge="1">
                  <a:txBody>
                    <a:bodyPr/>
                    <a:lstStyle/>
                    <a:p>
                      <a:pPr marL="144000" algn="l" fontAlgn="ctr"/>
                      <a:endParaRPr lang="en-GB"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0500625"/>
                  </a:ext>
                </a:extLst>
              </a:tr>
            </a:tbl>
          </a:graphicData>
        </a:graphic>
      </p:graphicFrame>
    </p:spTree>
    <p:extLst>
      <p:ext uri="{BB962C8B-B14F-4D97-AF65-F5344CB8AC3E}">
        <p14:creationId xmlns:p14="http://schemas.microsoft.com/office/powerpoint/2010/main" val="373891472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URI Activation in UWP</a:t>
            </a:r>
            <a:endParaRPr lang="en-US" dirty="0"/>
          </a:p>
        </p:txBody>
      </p:sp>
      <p:sp>
        <p:nvSpPr>
          <p:cNvPr id="5" name="Content Placeholder 4"/>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2580461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aunchURI">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4581021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2108289" y="3620126"/>
            <a:ext cx="7664824" cy="50805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Launch for Results</a:t>
            </a:r>
            <a:endParaRPr lang="en-US" dirty="0"/>
          </a:p>
        </p:txBody>
      </p:sp>
      <p:sp>
        <p:nvSpPr>
          <p:cNvPr id="8" name="Content Placeholder 7"/>
          <p:cNvSpPr>
            <a:spLocks noGrp="1"/>
          </p:cNvSpPr>
          <p:nvPr>
            <p:ph type="body" sz="quarter" idx="10"/>
          </p:nvPr>
        </p:nvSpPr>
        <p:spPr/>
        <p:txBody>
          <a:bodyPr/>
          <a:lstStyle/>
          <a:p>
            <a:r>
              <a:rPr lang="en-US" sz="4000" dirty="0" smtClean="0"/>
              <a:t>Launching the app</a:t>
            </a:r>
            <a:endParaRPr lang="en-US" sz="4000" dirty="0"/>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9" y="3649420"/>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92387" y="3760561"/>
            <a:ext cx="1363466" cy="766575"/>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sp>
        <p:nvSpPr>
          <p:cNvPr id="6" name="Rectangle 5"/>
          <p:cNvSpPr/>
          <p:nvPr/>
        </p:nvSpPr>
        <p:spPr>
          <a:xfrm>
            <a:off x="2082800" y="2287588"/>
            <a:ext cx="9508147" cy="3451225"/>
          </a:xfrm>
          <a:prstGeom prst="rect">
            <a:avLst/>
          </a:prstGeom>
          <a:noFill/>
        </p:spPr>
        <p:txBody>
          <a:bodyPr wrap="square">
            <a:spAutoFit/>
          </a:bodyPr>
          <a:lstStyle/>
          <a:p>
            <a:pPr>
              <a:lnSpc>
                <a:spcPct val="115000"/>
              </a:lnSpc>
            </a:pPr>
            <a:r>
              <a:rPr lang="en-US" sz="1600" noProof="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var</a:t>
            </a:r>
            <a:r>
              <a:rPr lang="en-US" sz="1600" noProof="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options = </a:t>
            </a:r>
            <a:r>
              <a:rPr lang="en-US" sz="1600" noProof="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new</a:t>
            </a:r>
            <a:r>
              <a:rPr lang="en-US" sz="1600" noProof="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noProof="1">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LauncherOptions</a:t>
            </a:r>
            <a:r>
              <a:rPr lang="en-US" sz="1600" noProof="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p>
          <a:p>
            <a:pPr>
              <a:lnSpc>
                <a:spcPct val="115000"/>
              </a:lnSpc>
            </a:pPr>
            <a:r>
              <a:rPr lang="en-US" sz="1600" noProof="1">
                <a:solidFill>
                  <a:srgbClr val="000000"/>
                </a:solidFill>
                <a:highlight>
                  <a:srgbClr val="FFFFFF"/>
                </a:highlight>
                <a:latin typeface="Consolas" panose="020B0609020204030204" pitchFamily="49" charset="0"/>
                <a:ea typeface="Calibri" panose="020F0502020204030204" pitchFamily="34" charset="0"/>
              </a:rPr>
              <a:t>options.TargetApplicationPackageFamilyName = </a:t>
            </a:r>
            <a:r>
              <a:rPr lang="en-US" sz="1600" noProof="1">
                <a:solidFill>
                  <a:srgbClr val="A31515"/>
                </a:solidFill>
                <a:highlight>
                  <a:srgbClr val="FFFFFF"/>
                </a:highlight>
                <a:latin typeface="Consolas" panose="020B0609020204030204" pitchFamily="49" charset="0"/>
                <a:ea typeface="Calibri" panose="020F0502020204030204" pitchFamily="34" charset="0"/>
              </a:rPr>
              <a:t>"24919.Instap"</a:t>
            </a:r>
            <a:r>
              <a:rPr lang="en-US" sz="1600" noProof="1">
                <a:solidFill>
                  <a:srgbClr val="000000"/>
                </a:solidFill>
                <a:highlight>
                  <a:srgbClr val="FFFFFF"/>
                </a:highlight>
                <a:latin typeface="Consolas" panose="020B0609020204030204" pitchFamily="49" charset="0"/>
                <a:ea typeface="Calibri" panose="020F0502020204030204" pitchFamily="34" charset="0"/>
              </a:rPr>
              <a:t>;</a:t>
            </a:r>
          </a:p>
          <a:p>
            <a:pPr>
              <a:lnSpc>
                <a:spcPct val="115000"/>
              </a:lnSpc>
            </a:pPr>
            <a:r>
              <a:rPr lang="en-US" sz="1600" noProof="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var</a:t>
            </a:r>
            <a:r>
              <a:rPr lang="en-US" sz="1600" noProof="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launchUri = </a:t>
            </a:r>
            <a:r>
              <a:rPr lang="en-US" sz="1600" noProof="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new</a:t>
            </a:r>
            <a:r>
              <a:rPr lang="en-US" sz="1600" noProof="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noProof="1">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Uri</a:t>
            </a:r>
            <a:r>
              <a:rPr lang="en-US" sz="1600" noProof="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600" noProof="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"instapaper:?AddUrl=http%3A%2F%2Fbing.com"</a:t>
            </a:r>
            <a:r>
              <a:rPr lang="en-US" sz="1600" noProof="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p>
          <a:p>
            <a:pPr>
              <a:lnSpc>
                <a:spcPct val="115000"/>
              </a:lnSpc>
            </a:pPr>
            <a:r>
              <a:rPr lang="en-US" sz="1600" noProof="1">
                <a:solidFill>
                  <a:srgbClr val="0000FF"/>
                </a:solidFill>
                <a:highlight>
                  <a:srgbClr val="FFFFFF"/>
                </a:highlight>
                <a:latin typeface="Consolas" panose="020B0609020204030204" pitchFamily="49" charset="0"/>
                <a:ea typeface="Calibri" panose="020F0502020204030204" pitchFamily="34" charset="0"/>
              </a:rPr>
              <a:t>await</a:t>
            </a:r>
            <a:r>
              <a:rPr lang="en-US" sz="1600" noProof="1">
                <a:solidFill>
                  <a:srgbClr val="000000"/>
                </a:solidFill>
                <a:highlight>
                  <a:srgbClr val="FFFFFF"/>
                </a:highlight>
                <a:latin typeface="Consolas" panose="020B0609020204030204" pitchFamily="49" charset="0"/>
                <a:ea typeface="Calibri" panose="020F0502020204030204" pitchFamily="34" charset="0"/>
              </a:rPr>
              <a:t> </a:t>
            </a:r>
            <a:r>
              <a:rPr lang="en-US" sz="1600" noProof="1" smtClean="0">
                <a:solidFill>
                  <a:srgbClr val="2B91AF"/>
                </a:solidFill>
                <a:highlight>
                  <a:srgbClr val="FFFFFF"/>
                </a:highlight>
                <a:latin typeface="Consolas" panose="020B0609020204030204" pitchFamily="49" charset="0"/>
                <a:ea typeface="Calibri" panose="020F0502020204030204" pitchFamily="34" charset="0"/>
              </a:rPr>
              <a:t>Launcher</a:t>
            </a:r>
            <a:r>
              <a:rPr lang="en-US" sz="1600" noProof="1" smtClean="0">
                <a:solidFill>
                  <a:srgbClr val="000000"/>
                </a:solidFill>
                <a:highlight>
                  <a:srgbClr val="FFFFFF"/>
                </a:highlight>
                <a:latin typeface="Consolas" panose="020B0609020204030204" pitchFamily="49" charset="0"/>
                <a:ea typeface="Calibri" panose="020F0502020204030204" pitchFamily="34" charset="0"/>
              </a:rPr>
              <a:t>.LaunchUriForResultsAsync(launchUri</a:t>
            </a:r>
            <a:r>
              <a:rPr lang="en-US" sz="1600" noProof="1">
                <a:solidFill>
                  <a:srgbClr val="000000"/>
                </a:solidFill>
                <a:highlight>
                  <a:srgbClr val="FFFFFF"/>
                </a:highlight>
                <a:latin typeface="Consolas" panose="020B0609020204030204" pitchFamily="49" charset="0"/>
                <a:ea typeface="Calibri" panose="020F0502020204030204" pitchFamily="34" charset="0"/>
              </a:rPr>
              <a:t>, options, data);</a:t>
            </a:r>
          </a:p>
          <a:p>
            <a:pPr>
              <a:lnSpc>
                <a:spcPct val="115000"/>
              </a:lnSpc>
            </a:pPr>
            <a:endParaRPr lang="en-US" sz="1600" noProof="1">
              <a:solidFill>
                <a:srgbClr val="000000"/>
              </a:solidFill>
              <a:highlight>
                <a:srgbClr val="FFFFFF"/>
              </a:highlight>
              <a:latin typeface="Consolas" panose="020B0609020204030204" pitchFamily="49" charset="0"/>
              <a:ea typeface="Calibri" panose="020F0502020204030204" pitchFamily="34" charset="0"/>
            </a:endParaRPr>
          </a:p>
          <a:p>
            <a:pPr>
              <a:lnSpc>
                <a:spcPct val="115000"/>
              </a:lnSpc>
            </a:pPr>
            <a:endParaRPr lang="en-US" sz="1600" noProof="1">
              <a:solidFill>
                <a:srgbClr val="000000"/>
              </a:solidFill>
              <a:highlight>
                <a:srgbClr val="FFFFFF"/>
              </a:highlight>
              <a:latin typeface="Consolas" panose="020B0609020204030204" pitchFamily="49" charset="0"/>
              <a:ea typeface="Calibri" panose="020F0502020204030204" pitchFamily="34" charset="0"/>
            </a:endParaRPr>
          </a:p>
          <a:p>
            <a:pPr>
              <a:lnSpc>
                <a:spcPct val="115000"/>
              </a:lnSpc>
            </a:pPr>
            <a:endParaRPr lang="en-US" sz="1600" noProof="1">
              <a:solidFill>
                <a:srgbClr val="000000"/>
              </a:solidFill>
              <a:highlight>
                <a:srgbClr val="FFFFFF"/>
              </a:highlight>
              <a:latin typeface="Consolas" panose="020B0609020204030204" pitchFamily="49" charset="0"/>
              <a:ea typeface="Calibri" panose="020F0502020204030204" pitchFamily="34" charset="0"/>
            </a:endParaRPr>
          </a:p>
          <a:p>
            <a:pPr>
              <a:lnSpc>
                <a:spcPct val="115000"/>
              </a:lnSpc>
            </a:pPr>
            <a:endParaRPr lang="en-US" sz="1600" noProof="1">
              <a:solidFill>
                <a:srgbClr val="000000"/>
              </a:solidFill>
              <a:highlight>
                <a:srgbClr val="FFFFFF"/>
              </a:highlight>
              <a:latin typeface="Consolas" panose="020B0609020204030204" pitchFamily="49" charset="0"/>
              <a:ea typeface="Calibri" panose="020F0502020204030204" pitchFamily="34" charset="0"/>
            </a:endParaRPr>
          </a:p>
          <a:p>
            <a:pPr>
              <a:lnSpc>
                <a:spcPct val="115000"/>
              </a:lnSpc>
            </a:pPr>
            <a:endParaRPr lang="en-US" sz="1600" noProof="1">
              <a:solidFill>
                <a:srgbClr val="000000"/>
              </a:solidFill>
              <a:highlight>
                <a:srgbClr val="FFFFFF"/>
              </a:highlight>
              <a:latin typeface="Consolas" panose="020B0609020204030204" pitchFamily="49" charset="0"/>
              <a:ea typeface="Calibri" panose="020F0502020204030204" pitchFamily="34" charset="0"/>
            </a:endParaRPr>
          </a:p>
          <a:p>
            <a:pPr>
              <a:lnSpc>
                <a:spcPct val="107000"/>
              </a:lnSpc>
            </a:pPr>
            <a:r>
              <a:rPr lang="en-US" sz="16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var</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resultData</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new</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ValueSet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resultData.Add</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6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"Result"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highlight>
                  <a:srgbClr val="FFFFFF"/>
                </a:highlight>
                <a:latin typeface="Consolas" panose="020B0609020204030204" pitchFamily="49" charset="0"/>
                <a:ea typeface="Calibri" panose="020F0502020204030204" pitchFamily="34" charset="0"/>
                <a:cs typeface="Times New Roman" panose="02020603050405020304" pitchFamily="18" charset="0"/>
              </a:rPr>
              <a:t>value</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en-US" sz="1600" noProof="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endParaRPr>
          </a:p>
          <a:p>
            <a:pPr>
              <a:lnSpc>
                <a:spcPct val="115000"/>
              </a:lnSpc>
            </a:pPr>
            <a:r>
              <a:rPr lang="en-US" sz="1600" dirty="0" err="1">
                <a:solidFill>
                  <a:srgbClr val="000000"/>
                </a:solidFill>
                <a:highlight>
                  <a:srgbClr val="FFFFFF"/>
                </a:highlight>
                <a:latin typeface="Consolas" panose="020B0609020204030204" pitchFamily="49" charset="0"/>
                <a:ea typeface="Calibri" panose="020F0502020204030204" pitchFamily="34" charset="0"/>
              </a:rPr>
              <a:t>operation.ProtocolForResultsOperation.ReportCompleted</a:t>
            </a:r>
            <a:r>
              <a:rPr lang="en-US" sz="1600" dirty="0">
                <a:solidFill>
                  <a:srgbClr val="000000"/>
                </a:solidFill>
                <a:highlight>
                  <a:srgbClr val="FFFFFF"/>
                </a:highlight>
                <a:latin typeface="Consolas" panose="020B0609020204030204" pitchFamily="49" charset="0"/>
                <a:ea typeface="Calibri" panose="020F0502020204030204" pitchFamily="34" charset="0"/>
              </a:rPr>
              <a:t>(</a:t>
            </a:r>
            <a:r>
              <a:rPr lang="en-US" sz="1600" dirty="0" err="1">
                <a:solidFill>
                  <a:srgbClr val="000000"/>
                </a:solidFill>
                <a:highlight>
                  <a:srgbClr val="FFFFFF"/>
                </a:highlight>
                <a:latin typeface="Consolas" panose="020B0609020204030204" pitchFamily="49" charset="0"/>
                <a:ea typeface="Calibri" panose="020F0502020204030204" pitchFamily="34" charset="0"/>
              </a:rPr>
              <a:t>resultData</a:t>
            </a:r>
            <a:r>
              <a:rPr lang="en-US" sz="1600" dirty="0">
                <a:solidFill>
                  <a:srgbClr val="000000"/>
                </a:solidFill>
                <a:highlight>
                  <a:srgbClr val="FFFFFF"/>
                </a:highlight>
                <a:latin typeface="Consolas" panose="020B0609020204030204" pitchFamily="49" charset="0"/>
                <a:ea typeface="Calibri" panose="020F0502020204030204" pitchFamily="34" charset="0"/>
              </a:rPr>
              <a:t>);A</a:t>
            </a:r>
            <a:endParaRPr lang="en-US" sz="1600" noProof="1">
              <a:solidFill>
                <a:srgbClr val="000000"/>
              </a:solidFill>
              <a:highlight>
                <a:srgbClr val="FFFFFF"/>
              </a:highlight>
              <a:latin typeface="Consolas" panose="020B0609020204030204" pitchFamily="49" charset="0"/>
              <a:ea typeface="Calibri" panose="020F0502020204030204" pitchFamily="34" charset="0"/>
            </a:endParaRPr>
          </a:p>
        </p:txBody>
      </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98" y="3936407"/>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453354" y="3988258"/>
            <a:ext cx="360228" cy="640405"/>
          </a:xfrm>
          <a:prstGeom prst="rect">
            <a:avLst/>
          </a:prstGeom>
        </p:spPr>
      </p:pic>
      <p:sp>
        <p:nvSpPr>
          <p:cNvPr id="14" name="TextBox 13"/>
          <p:cNvSpPr txBox="1"/>
          <p:nvPr/>
        </p:nvSpPr>
        <p:spPr>
          <a:xfrm>
            <a:off x="725932" y="5055182"/>
            <a:ext cx="684803" cy="369332"/>
          </a:xfrm>
          <a:prstGeom prst="rect">
            <a:avLst/>
          </a:prstGeom>
          <a:noFill/>
        </p:spPr>
        <p:txBody>
          <a:bodyPr wrap="none" rtlCol="0">
            <a:spAutoFit/>
          </a:bodyPr>
          <a:lstStyle/>
          <a:p>
            <a:r>
              <a:rPr lang="en-US" dirty="0" smtClean="0"/>
              <a:t>App1</a:t>
            </a:r>
            <a:endParaRPr lang="en-US" dirty="0"/>
          </a:p>
        </p:txBody>
      </p:sp>
      <p:sp>
        <p:nvSpPr>
          <p:cNvPr id="15" name="TextBox 14"/>
          <p:cNvSpPr txBox="1"/>
          <p:nvPr/>
        </p:nvSpPr>
        <p:spPr>
          <a:xfrm>
            <a:off x="10436802" y="5055182"/>
            <a:ext cx="720069" cy="369332"/>
          </a:xfrm>
          <a:prstGeom prst="rect">
            <a:avLst/>
          </a:prstGeom>
          <a:noFill/>
        </p:spPr>
        <p:txBody>
          <a:bodyPr wrap="none" rtlCol="0">
            <a:spAutoFit/>
          </a:bodyPr>
          <a:lstStyle/>
          <a:p>
            <a:r>
              <a:rPr lang="en-US" dirty="0" smtClean="0"/>
              <a:t>App2</a:t>
            </a:r>
            <a:endParaRPr lang="en-US" dirty="0"/>
          </a:p>
        </p:txBody>
      </p:sp>
      <p:sp>
        <p:nvSpPr>
          <p:cNvPr id="17" name="Right Arrow 16"/>
          <p:cNvSpPr/>
          <p:nvPr/>
        </p:nvSpPr>
        <p:spPr>
          <a:xfrm flipH="1">
            <a:off x="2108289" y="4150524"/>
            <a:ext cx="7664824" cy="50805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56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Launch for Results</a:t>
            </a:r>
            <a:endParaRPr lang="en-US" dirty="0"/>
          </a:p>
        </p:txBody>
      </p:sp>
      <p:sp>
        <p:nvSpPr>
          <p:cNvPr id="5" name="Content Placeholder 4"/>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8958925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aunchForResults">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8124264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69239" y="2570304"/>
            <a:ext cx="11637012" cy="1717393"/>
          </a:xfrm>
        </p:spPr>
        <p:txBody>
          <a:bodyPr/>
          <a:lstStyle/>
          <a:p>
            <a:r>
              <a:rPr lang="en-GB" sz="5400" dirty="0"/>
              <a:t>Apps from the same publisher share files and </a:t>
            </a:r>
            <a:r>
              <a:rPr lang="en-GB" sz="5400" dirty="0" smtClean="0"/>
              <a:t>settings</a:t>
            </a:r>
            <a:endParaRPr lang="en-US" dirty="0"/>
          </a:p>
        </p:txBody>
      </p:sp>
    </p:spTree>
    <p:extLst>
      <p:ext uri="{BB962C8B-B14F-4D97-AF65-F5344CB8AC3E}">
        <p14:creationId xmlns:p14="http://schemas.microsoft.com/office/powerpoint/2010/main" val="286394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77015" y="4137102"/>
            <a:ext cx="4538546" cy="57986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 name="Content Placeholder 4"/>
          <p:cNvSpPr>
            <a:spLocks noGrp="1"/>
          </p:cNvSpPr>
          <p:nvPr>
            <p:ph sz="quarter" idx="4294967295"/>
          </p:nvPr>
        </p:nvSpPr>
        <p:spPr/>
        <p:txBody>
          <a:bodyPr/>
          <a:lstStyle/>
          <a:p>
            <a:r>
              <a:rPr lang="en-GB" dirty="0" smtClean="0"/>
              <a:t>A subfolder is required. Edit app manifest to add.</a:t>
            </a:r>
            <a:br>
              <a:rPr lang="en-GB" dirty="0" smtClean="0"/>
            </a:br>
            <a:r>
              <a:rPr lang="en-GB" dirty="0" smtClean="0"/>
              <a:t>Folders are automatically provisioned.</a:t>
            </a:r>
          </a:p>
          <a:p>
            <a:r>
              <a:rPr lang="en-GB" sz="2400" dirty="0" smtClean="0">
                <a:solidFill>
                  <a:schemeClr val="accent3">
                    <a:lumMod val="75000"/>
                  </a:schemeClr>
                </a:solidFill>
                <a:latin typeface="Consolas" panose="020B0609020204030204" pitchFamily="49" charset="0"/>
                <a:cs typeface="Consolas" panose="020B0609020204030204" pitchFamily="49" charset="0"/>
              </a:rPr>
              <a:t>&lt;Package&gt;</a:t>
            </a:r>
            <a:br>
              <a:rPr lang="en-GB" sz="2400" dirty="0" smtClean="0">
                <a:solidFill>
                  <a:schemeClr val="accent3">
                    <a:lumMod val="75000"/>
                  </a:schemeClr>
                </a:solidFill>
                <a:latin typeface="Consolas" panose="020B0609020204030204" pitchFamily="49" charset="0"/>
                <a:cs typeface="Consolas" panose="020B0609020204030204" pitchFamily="49" charset="0"/>
              </a:rPr>
            </a:br>
            <a:r>
              <a:rPr lang="en-GB" sz="2400" dirty="0" smtClean="0">
                <a:solidFill>
                  <a:schemeClr val="accent3">
                    <a:lumMod val="75000"/>
                  </a:schemeClr>
                </a:solidFill>
                <a:latin typeface="Consolas" panose="020B0609020204030204" pitchFamily="49" charset="0"/>
                <a:cs typeface="Consolas" panose="020B0609020204030204" pitchFamily="49" charset="0"/>
              </a:rPr>
              <a:t>    &lt;Extensions&gt;</a:t>
            </a:r>
          </a:p>
          <a:p>
            <a:r>
              <a:rPr lang="en-GB" sz="2400" dirty="0" smtClean="0">
                <a:solidFill>
                  <a:schemeClr val="accent3"/>
                </a:solidFill>
                <a:latin typeface="Consolas" panose="020B0609020204030204" pitchFamily="49" charset="0"/>
                <a:cs typeface="Consolas" panose="020B0609020204030204" pitchFamily="49" charset="0"/>
              </a:rPr>
              <a:t>        &lt;Extension Category="</a:t>
            </a:r>
            <a:r>
              <a:rPr lang="en-GB" sz="2400" dirty="0" err="1" smtClean="0">
                <a:solidFill>
                  <a:schemeClr val="accent3"/>
                </a:solidFill>
                <a:latin typeface="Consolas" panose="020B0609020204030204" pitchFamily="49" charset="0"/>
                <a:cs typeface="Consolas" panose="020B0609020204030204" pitchFamily="49" charset="0"/>
              </a:rPr>
              <a:t>windows.publisherCacheFolder</a:t>
            </a:r>
            <a:r>
              <a:rPr lang="en-GB" sz="2400" dirty="0" smtClean="0">
                <a:solidFill>
                  <a:schemeClr val="accent3"/>
                </a:solidFill>
                <a:latin typeface="Consolas" panose="020B0609020204030204" pitchFamily="49" charset="0"/>
                <a:cs typeface="Consolas" panose="020B0609020204030204" pitchFamily="49" charset="0"/>
              </a:rPr>
              <a:t>"&gt;</a:t>
            </a:r>
            <a:br>
              <a:rPr lang="en-GB" sz="2400" dirty="0" smtClean="0">
                <a:solidFill>
                  <a:schemeClr val="accent3"/>
                </a:solidFill>
                <a:latin typeface="Consolas" panose="020B0609020204030204" pitchFamily="49" charset="0"/>
                <a:cs typeface="Consolas" panose="020B0609020204030204" pitchFamily="49" charset="0"/>
              </a:rPr>
            </a:br>
            <a:r>
              <a:rPr lang="en-GB" sz="2400" dirty="0" smtClean="0">
                <a:solidFill>
                  <a:schemeClr val="accent3"/>
                </a:solidFill>
                <a:latin typeface="Consolas" panose="020B0609020204030204" pitchFamily="49" charset="0"/>
                <a:cs typeface="Consolas" panose="020B0609020204030204" pitchFamily="49" charset="0"/>
              </a:rPr>
              <a:t>            &lt;</a:t>
            </a:r>
            <a:r>
              <a:rPr lang="en-GB" sz="2400" dirty="0" err="1" smtClean="0">
                <a:solidFill>
                  <a:schemeClr val="accent3"/>
                </a:solidFill>
                <a:latin typeface="Consolas" panose="020B0609020204030204" pitchFamily="49" charset="0"/>
                <a:cs typeface="Consolas" panose="020B0609020204030204" pitchFamily="49" charset="0"/>
              </a:rPr>
              <a:t>PublisherCacheFolder</a:t>
            </a:r>
            <a:r>
              <a:rPr lang="en-GB" sz="2400" dirty="0" smtClean="0">
                <a:solidFill>
                  <a:schemeClr val="accent3"/>
                </a:solidFill>
                <a:latin typeface="Consolas" panose="020B0609020204030204" pitchFamily="49" charset="0"/>
                <a:cs typeface="Consolas" panose="020B0609020204030204" pitchFamily="49" charset="0"/>
              </a:rPr>
              <a:t>&gt;</a:t>
            </a:r>
            <a:br>
              <a:rPr lang="en-GB" sz="2400" dirty="0" smtClean="0">
                <a:solidFill>
                  <a:schemeClr val="accent3"/>
                </a:solidFill>
                <a:latin typeface="Consolas" panose="020B0609020204030204" pitchFamily="49" charset="0"/>
                <a:cs typeface="Consolas" panose="020B0609020204030204" pitchFamily="49" charset="0"/>
              </a:rPr>
            </a:br>
            <a:r>
              <a:rPr lang="en-GB" sz="2400" dirty="0" smtClean="0">
                <a:solidFill>
                  <a:schemeClr val="accent3"/>
                </a:solidFill>
                <a:latin typeface="Consolas" panose="020B0609020204030204" pitchFamily="49" charset="0"/>
                <a:cs typeface="Consolas" panose="020B0609020204030204" pitchFamily="49" charset="0"/>
              </a:rPr>
              <a:t>                &lt;Folder Name="Folder1"&gt;</a:t>
            </a:r>
            <a:br>
              <a:rPr lang="en-GB" sz="2400" dirty="0" smtClean="0">
                <a:solidFill>
                  <a:schemeClr val="accent3"/>
                </a:solidFill>
                <a:latin typeface="Consolas" panose="020B0609020204030204" pitchFamily="49" charset="0"/>
                <a:cs typeface="Consolas" panose="020B0609020204030204" pitchFamily="49" charset="0"/>
              </a:rPr>
            </a:br>
            <a:r>
              <a:rPr lang="en-GB" sz="2400" dirty="0" smtClean="0">
                <a:solidFill>
                  <a:schemeClr val="accent3"/>
                </a:solidFill>
                <a:latin typeface="Consolas" panose="020B0609020204030204" pitchFamily="49" charset="0"/>
                <a:cs typeface="Consolas" panose="020B0609020204030204" pitchFamily="49" charset="0"/>
              </a:rPr>
              <a:t>            &lt;/</a:t>
            </a:r>
            <a:r>
              <a:rPr lang="en-GB" sz="2400" dirty="0" err="1" smtClean="0">
                <a:solidFill>
                  <a:schemeClr val="accent3"/>
                </a:solidFill>
                <a:latin typeface="Consolas" panose="020B0609020204030204" pitchFamily="49" charset="0"/>
                <a:cs typeface="Consolas" panose="020B0609020204030204" pitchFamily="49" charset="0"/>
              </a:rPr>
              <a:t>PublisherCacheFolder</a:t>
            </a:r>
            <a:r>
              <a:rPr lang="en-GB" sz="2400" dirty="0" smtClean="0">
                <a:solidFill>
                  <a:schemeClr val="accent3"/>
                </a:solidFill>
                <a:latin typeface="Consolas" panose="020B0609020204030204" pitchFamily="49" charset="0"/>
                <a:cs typeface="Consolas" panose="020B0609020204030204" pitchFamily="49" charset="0"/>
              </a:rPr>
              <a:t>&gt;</a:t>
            </a:r>
            <a:br>
              <a:rPr lang="en-GB" sz="2400" dirty="0" smtClean="0">
                <a:solidFill>
                  <a:schemeClr val="accent3"/>
                </a:solidFill>
                <a:latin typeface="Consolas" panose="020B0609020204030204" pitchFamily="49" charset="0"/>
                <a:cs typeface="Consolas" panose="020B0609020204030204" pitchFamily="49" charset="0"/>
              </a:rPr>
            </a:br>
            <a:r>
              <a:rPr lang="en-GB" sz="2400" dirty="0" smtClean="0">
                <a:solidFill>
                  <a:schemeClr val="accent3"/>
                </a:solidFill>
                <a:latin typeface="Consolas" panose="020B0609020204030204" pitchFamily="49" charset="0"/>
                <a:cs typeface="Consolas" panose="020B0609020204030204" pitchFamily="49" charset="0"/>
              </a:rPr>
              <a:t>        &lt;/Extension&gt;</a:t>
            </a:r>
          </a:p>
          <a:p>
            <a:r>
              <a:rPr lang="en-GB" sz="2400" dirty="0" smtClean="0">
                <a:solidFill>
                  <a:schemeClr val="accent3">
                    <a:lumMod val="75000"/>
                  </a:schemeClr>
                </a:solidFill>
                <a:latin typeface="Consolas" panose="020B0609020204030204" pitchFamily="49" charset="0"/>
                <a:cs typeface="Consolas" panose="020B0609020204030204" pitchFamily="49" charset="0"/>
              </a:rPr>
              <a:t>    &lt;/Extensions&gt;</a:t>
            </a:r>
            <a:br>
              <a:rPr lang="en-GB" sz="2400" dirty="0" smtClean="0">
                <a:solidFill>
                  <a:schemeClr val="accent3">
                    <a:lumMod val="75000"/>
                  </a:schemeClr>
                </a:solidFill>
                <a:latin typeface="Consolas" panose="020B0609020204030204" pitchFamily="49" charset="0"/>
                <a:cs typeface="Consolas" panose="020B0609020204030204" pitchFamily="49" charset="0"/>
              </a:rPr>
            </a:br>
            <a:r>
              <a:rPr lang="en-GB" sz="2400" dirty="0" smtClean="0">
                <a:solidFill>
                  <a:schemeClr val="accent3">
                    <a:lumMod val="75000"/>
                  </a:schemeClr>
                </a:solidFill>
                <a:latin typeface="Consolas" panose="020B0609020204030204" pitchFamily="49" charset="0"/>
                <a:cs typeface="Consolas" panose="020B0609020204030204" pitchFamily="49" charset="0"/>
              </a:rPr>
              <a:t>&lt;/Package&gt;</a:t>
            </a:r>
            <a:endParaRPr lang="en-GB" sz="2400" dirty="0">
              <a:solidFill>
                <a:schemeClr val="accent3">
                  <a:lumMod val="75000"/>
                </a:schemeClr>
              </a:solidFill>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lstStyle/>
          <a:p>
            <a:r>
              <a:rPr lang="en-GB" dirty="0" smtClean="0"/>
              <a:t>Publisher’s shared storage folder</a:t>
            </a:r>
            <a:endParaRPr lang="en-GB" dirty="0"/>
          </a:p>
        </p:txBody>
      </p:sp>
    </p:spTree>
    <p:extLst>
      <p:ext uri="{BB962C8B-B14F-4D97-AF65-F5344CB8AC3E}">
        <p14:creationId xmlns:p14="http://schemas.microsoft.com/office/powerpoint/2010/main" val="329806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US" dirty="0"/>
          </a:p>
        </p:txBody>
      </p:sp>
      <p:sp>
        <p:nvSpPr>
          <p:cNvPr id="4" name="Text Placeholder 3"/>
          <p:cNvSpPr>
            <a:spLocks noGrp="1"/>
          </p:cNvSpPr>
          <p:nvPr>
            <p:ph type="body" sz="quarter" idx="10"/>
          </p:nvPr>
        </p:nvSpPr>
        <p:spPr/>
        <p:txBody>
          <a:bodyPr/>
          <a:lstStyle/>
          <a:p>
            <a:r>
              <a:rPr lang="en-US" dirty="0" smtClean="0"/>
              <a:t>App to App in Windows 8.1</a:t>
            </a:r>
            <a:endParaRPr lang="en-US" dirty="0"/>
          </a:p>
          <a:p>
            <a:pPr lvl="1"/>
            <a:r>
              <a:rPr lang="en-US" dirty="0" smtClean="0"/>
              <a:t>URI and Protocol Activation</a:t>
            </a:r>
            <a:endParaRPr lang="en-US" dirty="0"/>
          </a:p>
          <a:p>
            <a:pPr lvl="1"/>
            <a:r>
              <a:rPr lang="en-US" dirty="0" smtClean="0"/>
              <a:t>Share Contract</a:t>
            </a:r>
          </a:p>
          <a:p>
            <a:r>
              <a:rPr lang="en-US" dirty="0" smtClean="0"/>
              <a:t>App to App in Windows 10 UWP</a:t>
            </a:r>
            <a:endParaRPr lang="en-US" dirty="0"/>
          </a:p>
          <a:p>
            <a:pPr lvl="1"/>
            <a:r>
              <a:rPr lang="en-US" dirty="0" smtClean="0"/>
              <a:t>URI Activation to a Specific App</a:t>
            </a:r>
            <a:endParaRPr lang="en-US" dirty="0"/>
          </a:p>
          <a:p>
            <a:pPr lvl="1"/>
            <a:r>
              <a:rPr lang="en-US" dirty="0" smtClean="0"/>
              <a:t>Send Files</a:t>
            </a:r>
          </a:p>
          <a:p>
            <a:pPr lvl="1"/>
            <a:r>
              <a:rPr lang="en-US" dirty="0" smtClean="0"/>
              <a:t>Query Uri Support</a:t>
            </a:r>
          </a:p>
          <a:p>
            <a:pPr lvl="1"/>
            <a:r>
              <a:rPr lang="en-US" dirty="0" smtClean="0"/>
              <a:t>App Services</a:t>
            </a:r>
          </a:p>
          <a:p>
            <a:r>
              <a:rPr lang="en-US" dirty="0" smtClean="0"/>
              <a:t>Shared Storage</a:t>
            </a:r>
            <a:endParaRPr lang="en-US" dirty="0"/>
          </a:p>
          <a:p>
            <a:pPr lvl="1"/>
            <a:r>
              <a:rPr lang="en-US" dirty="0" smtClean="0"/>
              <a:t>Publishers’ Shared Storage Folder</a:t>
            </a:r>
            <a:endParaRPr lang="en-US" dirty="0"/>
          </a:p>
          <a:p>
            <a:pPr lvl="1"/>
            <a:endParaRPr lang="en-US" dirty="0"/>
          </a:p>
        </p:txBody>
      </p:sp>
    </p:spTree>
    <p:extLst>
      <p:ext uri="{BB962C8B-B14F-4D97-AF65-F5344CB8AC3E}">
        <p14:creationId xmlns:p14="http://schemas.microsoft.com/office/powerpoint/2010/main" val="417861509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3113" y="2397512"/>
            <a:ext cx="8954428" cy="85864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 name="Rectangle 4"/>
          <p:cNvSpPr/>
          <p:nvPr/>
        </p:nvSpPr>
        <p:spPr>
          <a:xfrm>
            <a:off x="1483113" y="4560849"/>
            <a:ext cx="8954428" cy="85864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 name="Title 2"/>
          <p:cNvSpPr>
            <a:spLocks noGrp="1"/>
          </p:cNvSpPr>
          <p:nvPr>
            <p:ph type="title"/>
          </p:nvPr>
        </p:nvSpPr>
        <p:spPr/>
        <p:txBody>
          <a:bodyPr/>
          <a:lstStyle/>
          <a:p>
            <a:r>
              <a:rPr lang="en-US" dirty="0" smtClean="0"/>
              <a:t>Shared storage folder interaction</a:t>
            </a:r>
            <a:endParaRPr lang="en-US" dirty="0"/>
          </a:p>
        </p:txBody>
      </p:sp>
      <p:sp>
        <p:nvSpPr>
          <p:cNvPr id="2" name="Content Placeholder 1"/>
          <p:cNvSpPr>
            <a:spLocks noGrp="1"/>
          </p:cNvSpPr>
          <p:nvPr>
            <p:ph type="body" sz="quarter" idx="10"/>
          </p:nvPr>
        </p:nvSpPr>
        <p:spPr/>
        <p:txBody>
          <a:bodyPr/>
          <a:lstStyle/>
          <a:p>
            <a:r>
              <a:rPr lang="en-GB" b="1" dirty="0" smtClean="0">
                <a:solidFill>
                  <a:schemeClr val="tx1"/>
                </a:solidFill>
              </a:rPr>
              <a:t>Access folder named “fonts”</a:t>
            </a:r>
          </a:p>
          <a:p>
            <a:r>
              <a:rPr lang="en-GB" dirty="0" err="1" smtClean="0">
                <a:solidFill>
                  <a:schemeClr val="accent3">
                    <a:lumMod val="75000"/>
                  </a:schemeClr>
                </a:solidFill>
                <a:latin typeface="Consolas" panose="020B0609020204030204" pitchFamily="49" charset="0"/>
                <a:cs typeface="Consolas" panose="020B0609020204030204" pitchFamily="49" charset="0"/>
              </a:rPr>
              <a:t>Windows.Storage.ApplicationData.Current</a:t>
            </a:r>
            <a:r>
              <a:rPr lang="en-GB" dirty="0" smtClean="0">
                <a:solidFill>
                  <a:schemeClr val="accent3">
                    <a:lumMod val="75000"/>
                  </a:schemeClr>
                </a:solidFill>
                <a:latin typeface="Consolas" panose="020B0609020204030204" pitchFamily="49" charset="0"/>
                <a:cs typeface="Consolas" panose="020B0609020204030204" pitchFamily="49" charset="0"/>
              </a:rPr>
              <a:t/>
            </a:r>
            <a:br>
              <a:rPr lang="en-GB" dirty="0" smtClean="0">
                <a:solidFill>
                  <a:schemeClr val="accent3">
                    <a:lumMod val="75000"/>
                  </a:schemeClr>
                </a:solidFill>
                <a:latin typeface="Consolas" panose="020B0609020204030204" pitchFamily="49" charset="0"/>
                <a:cs typeface="Consolas" panose="020B0609020204030204" pitchFamily="49" charset="0"/>
              </a:rPr>
            </a:br>
            <a:r>
              <a:rPr lang="en-GB" dirty="0" smtClean="0">
                <a:solidFill>
                  <a:schemeClr val="accent3"/>
                </a:solidFill>
                <a:latin typeface="Consolas" panose="020B0609020204030204" pitchFamily="49" charset="0"/>
                <a:cs typeface="Consolas" panose="020B0609020204030204" pitchFamily="49" charset="0"/>
              </a:rPr>
              <a:t>    .</a:t>
            </a:r>
            <a:r>
              <a:rPr lang="en-GB" dirty="0" err="1" smtClean="0">
                <a:solidFill>
                  <a:schemeClr val="accent3"/>
                </a:solidFill>
                <a:latin typeface="Consolas" panose="020B0609020204030204" pitchFamily="49" charset="0"/>
                <a:cs typeface="Consolas" panose="020B0609020204030204" pitchFamily="49" charset="0"/>
              </a:rPr>
              <a:t>GetPublisherCacheFolder</a:t>
            </a:r>
            <a:r>
              <a:rPr lang="en-GB" dirty="0" smtClean="0">
                <a:solidFill>
                  <a:schemeClr val="accent3"/>
                </a:solidFill>
                <a:latin typeface="Consolas" panose="020B0609020204030204" pitchFamily="49" charset="0"/>
                <a:cs typeface="Consolas" panose="020B0609020204030204" pitchFamily="49" charset="0"/>
              </a:rPr>
              <a:t>("fonts");</a:t>
            </a:r>
          </a:p>
          <a:p>
            <a:r>
              <a:rPr lang="en-GB" b="1" dirty="0" smtClean="0">
                <a:solidFill>
                  <a:schemeClr val="tx1"/>
                </a:solidFill>
              </a:rPr>
              <a:t>Clear shared storage</a:t>
            </a:r>
          </a:p>
          <a:p>
            <a:r>
              <a:rPr lang="en-GB" dirty="0" err="1">
                <a:solidFill>
                  <a:schemeClr val="accent3">
                    <a:lumMod val="75000"/>
                  </a:schemeClr>
                </a:solidFill>
                <a:latin typeface="Consolas" panose="020B0609020204030204" pitchFamily="49" charset="0"/>
                <a:cs typeface="Consolas" panose="020B0609020204030204" pitchFamily="49" charset="0"/>
              </a:rPr>
              <a:t>Windows.Storage.ApplicationData.Current</a:t>
            </a:r>
            <a:r>
              <a:rPr lang="en-GB" dirty="0">
                <a:solidFill>
                  <a:schemeClr val="accent3">
                    <a:lumMod val="75000"/>
                  </a:schemeClr>
                </a:solidFill>
                <a:latin typeface="Consolas" panose="020B0609020204030204" pitchFamily="49" charset="0"/>
                <a:cs typeface="Consolas" panose="020B0609020204030204" pitchFamily="49" charset="0"/>
              </a:rPr>
              <a:t/>
            </a:r>
            <a:br>
              <a:rPr lang="en-GB" dirty="0">
                <a:solidFill>
                  <a:schemeClr val="accent3">
                    <a:lumMod val="75000"/>
                  </a:schemeClr>
                </a:solidFill>
                <a:latin typeface="Consolas" panose="020B0609020204030204" pitchFamily="49" charset="0"/>
                <a:cs typeface="Consolas" panose="020B0609020204030204" pitchFamily="49" charset="0"/>
              </a:rPr>
            </a:br>
            <a:r>
              <a:rPr lang="en-GB" dirty="0">
                <a:solidFill>
                  <a:schemeClr val="accent3"/>
                </a:solidFill>
                <a:latin typeface="Consolas" panose="020B0609020204030204" pitchFamily="49" charset="0"/>
                <a:cs typeface="Consolas" panose="020B0609020204030204" pitchFamily="49" charset="0"/>
              </a:rPr>
              <a:t>    .</a:t>
            </a:r>
            <a:r>
              <a:rPr lang="en-GB" dirty="0" err="1" smtClean="0">
                <a:solidFill>
                  <a:schemeClr val="accent3"/>
                </a:solidFill>
                <a:latin typeface="Consolas" panose="020B0609020204030204" pitchFamily="49" charset="0"/>
                <a:cs typeface="Consolas" panose="020B0609020204030204" pitchFamily="49" charset="0"/>
              </a:rPr>
              <a:t>ClearPublisherCacheFolderAsync</a:t>
            </a:r>
            <a:r>
              <a:rPr lang="en-GB" dirty="0" smtClean="0">
                <a:solidFill>
                  <a:schemeClr val="accent3"/>
                </a:solidFill>
                <a:latin typeface="Consolas" panose="020B0609020204030204" pitchFamily="49" charset="0"/>
                <a:cs typeface="Consolas" panose="020B0609020204030204" pitchFamily="49" charset="0"/>
              </a:rPr>
              <a:t>();</a:t>
            </a:r>
            <a:endParaRPr lang="en-US" dirty="0">
              <a:solidFill>
                <a:schemeClr val="accent3"/>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928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Review</a:t>
            </a:r>
            <a:endParaRPr lang="en-US" dirty="0"/>
          </a:p>
        </p:txBody>
      </p:sp>
      <p:sp>
        <p:nvSpPr>
          <p:cNvPr id="4" name="Text Placeholder 3"/>
          <p:cNvSpPr>
            <a:spLocks noGrp="1"/>
          </p:cNvSpPr>
          <p:nvPr>
            <p:ph type="body" sz="quarter" idx="10"/>
          </p:nvPr>
        </p:nvSpPr>
        <p:spPr/>
        <p:txBody>
          <a:bodyPr/>
          <a:lstStyle/>
          <a:p>
            <a:r>
              <a:rPr lang="en-US" dirty="0" smtClean="0"/>
              <a:t>App to App in Windows 8.1</a:t>
            </a:r>
            <a:endParaRPr lang="en-US" dirty="0"/>
          </a:p>
          <a:p>
            <a:pPr lvl="1"/>
            <a:r>
              <a:rPr lang="en-US" dirty="0" smtClean="0"/>
              <a:t>URI and Protocol Activation</a:t>
            </a:r>
            <a:endParaRPr lang="en-US" dirty="0"/>
          </a:p>
          <a:p>
            <a:pPr lvl="1"/>
            <a:r>
              <a:rPr lang="en-US" dirty="0" smtClean="0"/>
              <a:t>Share Contract</a:t>
            </a:r>
          </a:p>
          <a:p>
            <a:r>
              <a:rPr lang="en-US" dirty="0" smtClean="0"/>
              <a:t>App to App in Windows 10 UWP</a:t>
            </a:r>
            <a:endParaRPr lang="en-US" dirty="0"/>
          </a:p>
          <a:p>
            <a:pPr lvl="1"/>
            <a:r>
              <a:rPr lang="en-US" dirty="0" smtClean="0"/>
              <a:t>URI Activation to a Specific App</a:t>
            </a:r>
            <a:endParaRPr lang="en-US" dirty="0"/>
          </a:p>
          <a:p>
            <a:pPr lvl="1"/>
            <a:r>
              <a:rPr lang="en-US" dirty="0" smtClean="0"/>
              <a:t>Send Files</a:t>
            </a:r>
          </a:p>
          <a:p>
            <a:pPr lvl="1"/>
            <a:r>
              <a:rPr lang="en-US" dirty="0" smtClean="0"/>
              <a:t>Query Uri Support</a:t>
            </a:r>
          </a:p>
          <a:p>
            <a:pPr lvl="1"/>
            <a:r>
              <a:rPr lang="en-US" dirty="0" smtClean="0"/>
              <a:t>App Services</a:t>
            </a:r>
          </a:p>
          <a:p>
            <a:r>
              <a:rPr lang="en-US" dirty="0" smtClean="0"/>
              <a:t>Shared Storage</a:t>
            </a:r>
            <a:endParaRPr lang="en-US" dirty="0"/>
          </a:p>
          <a:p>
            <a:pPr lvl="1"/>
            <a:r>
              <a:rPr lang="en-US" dirty="0" smtClean="0"/>
              <a:t>Publishers’ Shared Storage Folder</a:t>
            </a:r>
            <a:endParaRPr lang="en-US" dirty="0"/>
          </a:p>
          <a:p>
            <a:pPr lvl="1"/>
            <a:endParaRPr lang="en-US" dirty="0"/>
          </a:p>
        </p:txBody>
      </p:sp>
    </p:spTree>
    <p:extLst>
      <p:ext uri="{BB962C8B-B14F-4D97-AF65-F5344CB8AC3E}">
        <p14:creationId xmlns:p14="http://schemas.microsoft.com/office/powerpoint/2010/main" val="346449391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 to App in Windows 8.1</a:t>
            </a:r>
            <a:endParaRPr lang="en-US" dirty="0"/>
          </a:p>
        </p:txBody>
      </p:sp>
    </p:spTree>
    <p:extLst>
      <p:ext uri="{BB962C8B-B14F-4D97-AF65-F5344CB8AC3E}">
        <p14:creationId xmlns:p14="http://schemas.microsoft.com/office/powerpoint/2010/main" val="398949233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6438" y="2196337"/>
            <a:ext cx="6747970" cy="954107"/>
          </a:xfrm>
          <a:prstGeom prst="rect">
            <a:avLst/>
          </a:prstGeom>
        </p:spPr>
        <p:txBody>
          <a:bodyPr wrap="square">
            <a:spAutoFit/>
          </a:bodyPr>
          <a:lstStyle/>
          <a:p>
            <a:pPr>
              <a:defRPr/>
            </a:pPr>
            <a:r>
              <a:rPr lang="en-GB" sz="2000" b="1" dirty="0" err="1">
                <a:solidFill>
                  <a:srgbClr val="2B91AF"/>
                </a:solidFill>
                <a:highlight>
                  <a:srgbClr val="FFFFFF"/>
                </a:highlight>
                <a:latin typeface="Segoe UI Light"/>
              </a:rPr>
              <a:t>Launcher</a:t>
            </a:r>
            <a:r>
              <a:rPr lang="en-GB" sz="2000" b="1" dirty="0" err="1">
                <a:solidFill>
                  <a:srgbClr val="000000"/>
                </a:solidFill>
                <a:highlight>
                  <a:srgbClr val="FFFFFF"/>
                </a:highlight>
                <a:latin typeface="Segoe UI Light"/>
              </a:rPr>
              <a:t>.LaunchUriAsync</a:t>
            </a:r>
            <a:r>
              <a:rPr lang="en-GB" sz="2000" b="1" dirty="0">
                <a:solidFill>
                  <a:srgbClr val="000000"/>
                </a:solidFill>
                <a:highlight>
                  <a:srgbClr val="FFFFFF"/>
                </a:highlight>
                <a:latin typeface="Segoe UI Light"/>
              </a:rPr>
              <a:t>(</a:t>
            </a:r>
            <a:r>
              <a:rPr lang="en-GB" sz="2000" b="1" dirty="0">
                <a:solidFill>
                  <a:srgbClr val="0000FF"/>
                </a:solidFill>
                <a:highlight>
                  <a:srgbClr val="FFFFFF"/>
                </a:highlight>
                <a:latin typeface="Segoe UI Light"/>
              </a:rPr>
              <a:t>new</a:t>
            </a:r>
            <a:r>
              <a:rPr lang="en-GB" sz="2000" b="1" dirty="0">
                <a:solidFill>
                  <a:srgbClr val="000000"/>
                </a:solidFill>
                <a:highlight>
                  <a:srgbClr val="FFFFFF"/>
                </a:highlight>
                <a:latin typeface="Segoe UI Light"/>
              </a:rPr>
              <a:t> </a:t>
            </a:r>
            <a:r>
              <a:rPr lang="en-GB" sz="2000" b="1" dirty="0" smtClean="0">
                <a:solidFill>
                  <a:srgbClr val="2B91AF"/>
                </a:solidFill>
                <a:highlight>
                  <a:srgbClr val="FFFFFF"/>
                </a:highlight>
                <a:latin typeface="Segoe UI Light"/>
              </a:rPr>
              <a:t>Uri</a:t>
            </a:r>
            <a:r>
              <a:rPr lang="en-GB" sz="2000" b="1" dirty="0">
                <a:solidFill>
                  <a:srgbClr val="000000"/>
                </a:solidFill>
                <a:highlight>
                  <a:srgbClr val="FFFFFF"/>
                </a:highlight>
                <a:latin typeface="Segoe UI Light"/>
              </a:rPr>
              <a:t>(</a:t>
            </a:r>
            <a:r>
              <a:rPr lang="en-GB" sz="2000" b="1" dirty="0">
                <a:solidFill>
                  <a:srgbClr val="A31515"/>
                </a:solidFill>
                <a:highlight>
                  <a:srgbClr val="FFFFFF"/>
                </a:highlight>
                <a:latin typeface="Segoe UI Light"/>
              </a:rPr>
              <a:t>"</a:t>
            </a:r>
            <a:r>
              <a:rPr lang="en-GB" sz="2000" b="1" dirty="0" err="1">
                <a:solidFill>
                  <a:srgbClr val="A31515"/>
                </a:solidFill>
                <a:highlight>
                  <a:srgbClr val="FFFFFF"/>
                </a:highlight>
                <a:latin typeface="Segoe UI Light"/>
              </a:rPr>
              <a:t>sampleapp</a:t>
            </a:r>
            <a:r>
              <a:rPr lang="en-GB" sz="2000" b="1" dirty="0">
                <a:solidFill>
                  <a:srgbClr val="A31515"/>
                </a:solidFill>
                <a:highlight>
                  <a:srgbClr val="FFFFFF"/>
                </a:highlight>
                <a:latin typeface="Segoe UI Light"/>
              </a:rPr>
              <a:t>:?ID=aea6"</a:t>
            </a:r>
            <a:r>
              <a:rPr lang="en-GB" sz="2000" b="1" dirty="0">
                <a:solidFill>
                  <a:srgbClr val="000000"/>
                </a:solidFill>
                <a:highlight>
                  <a:srgbClr val="FFFFFF"/>
                </a:highlight>
                <a:latin typeface="Segoe UI Light"/>
              </a:rPr>
              <a:t>));</a:t>
            </a:r>
            <a:endParaRPr kumimoji="0" lang="en-GB" sz="1600" b="0" i="0" u="none" strike="noStrike" kern="1200" cap="none" spc="0" normalizeH="0" baseline="0" noProof="0" dirty="0">
              <a:ln>
                <a:noFill/>
              </a:ln>
              <a:solidFill>
                <a:srgbClr val="000000"/>
              </a:solidFill>
              <a:effectLst/>
              <a:highlight>
                <a:srgbClr val="FFFFFF"/>
              </a:highligh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000000"/>
              </a:solidFill>
              <a:effectLst/>
              <a:highlight>
                <a:srgbClr val="FFFFFF"/>
              </a:highligh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dirty="0">
                <a:solidFill>
                  <a:srgbClr val="2B91AF"/>
                </a:solidFill>
                <a:highlight>
                  <a:srgbClr val="FFFFFF"/>
                </a:highlight>
                <a:latin typeface="Segoe UI Light"/>
              </a:rPr>
              <a:t>Launcher</a:t>
            </a:r>
            <a:r>
              <a:rPr lang="en-GB" sz="2000" b="1" dirty="0">
                <a:solidFill>
                  <a:srgbClr val="000000"/>
                </a:solidFill>
                <a:highlight>
                  <a:srgbClr val="FFFFFF"/>
                </a:highlight>
                <a:latin typeface="Segoe UI Light"/>
              </a:rPr>
              <a:t>.LaunchFileAsync(file);</a:t>
            </a:r>
            <a:endParaRPr kumimoji="0" lang="en-GB" sz="1600" b="0" i="0" u="none" strike="noStrike" kern="1200" cap="none" spc="0" normalizeH="0" baseline="0" noProof="0" dirty="0">
              <a:ln>
                <a:noFill/>
              </a:ln>
              <a:solidFill>
                <a:srgbClr val="737373"/>
              </a:solidFill>
              <a:effectLst/>
              <a:uLnTx/>
              <a:uFillTx/>
              <a:latin typeface="Segoe UI Light"/>
              <a:ea typeface="+mn-ea"/>
              <a:cs typeface="+mn-cs"/>
            </a:endParaRPr>
          </a:p>
        </p:txBody>
      </p:sp>
      <p:sp>
        <p:nvSpPr>
          <p:cNvPr id="2" name="Title 1"/>
          <p:cNvSpPr>
            <a:spLocks noGrp="1"/>
          </p:cNvSpPr>
          <p:nvPr>
            <p:ph type="title"/>
          </p:nvPr>
        </p:nvSpPr>
        <p:spPr/>
        <p:txBody>
          <a:bodyPr/>
          <a:lstStyle/>
          <a:p>
            <a:r>
              <a:rPr lang="en-US" dirty="0"/>
              <a:t>App to App in Windows </a:t>
            </a:r>
            <a:r>
              <a:rPr lang="en-US" dirty="0" smtClean="0"/>
              <a:t>8.1</a:t>
            </a:r>
            <a:endParaRPr lang="en-US" dirty="0"/>
          </a:p>
        </p:txBody>
      </p:sp>
      <p:sp>
        <p:nvSpPr>
          <p:cNvPr id="8" name="Content Placeholder 7"/>
          <p:cNvSpPr>
            <a:spLocks noGrp="1"/>
          </p:cNvSpPr>
          <p:nvPr>
            <p:ph type="body" sz="quarter" idx="10"/>
          </p:nvPr>
        </p:nvSpPr>
        <p:spPr/>
        <p:txBody>
          <a:bodyPr/>
          <a:lstStyle/>
          <a:p>
            <a:r>
              <a:rPr lang="en-GB" sz="4000" dirty="0" smtClean="0"/>
              <a:t>URI/Protocol </a:t>
            </a:r>
            <a:r>
              <a:rPr lang="en-GB" sz="4000" dirty="0"/>
              <a:t>Activation</a:t>
            </a:r>
            <a:endParaRPr lang="en-US" dirty="0"/>
          </a:p>
        </p:txBody>
      </p:sp>
      <p:sp>
        <p:nvSpPr>
          <p:cNvPr id="9" name="TextBox 8"/>
          <p:cNvSpPr txBox="1"/>
          <p:nvPr/>
        </p:nvSpPr>
        <p:spPr>
          <a:xfrm>
            <a:off x="7716267" y="3679639"/>
            <a:ext cx="1530623" cy="8494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GB" sz="2000" b="1" dirty="0">
                <a:gradFill>
                  <a:gsLst>
                    <a:gs pos="2917">
                      <a:srgbClr val="737373"/>
                    </a:gs>
                    <a:gs pos="30000">
                      <a:srgbClr val="737373"/>
                    </a:gs>
                  </a:gsLst>
                  <a:lin ang="5400000" scaled="0"/>
                </a:gradFill>
                <a:latin typeface="Segoe UI Light"/>
              </a:rPr>
              <a:t>Data in Uri/File</a:t>
            </a:r>
            <a:endParaRPr kumimoji="0" lang="en-GB" sz="1600" b="1" i="0" u="none" strike="noStrike" kern="1200" cap="none" spc="0" normalizeH="0" baseline="0" noProof="0" dirty="0" smtClean="0">
              <a:ln>
                <a:noFill/>
              </a:ln>
              <a:gradFill>
                <a:gsLst>
                  <a:gs pos="2917">
                    <a:srgbClr val="737373"/>
                  </a:gs>
                  <a:gs pos="30000">
                    <a:srgbClr val="737373"/>
                  </a:gs>
                </a:gsLst>
                <a:lin ang="5400000" scaled="0"/>
              </a:gradFill>
              <a:effectLst/>
              <a:uLnTx/>
              <a:uFillTx/>
              <a:latin typeface="Segoe UI Light"/>
              <a:ea typeface="+mn-ea"/>
              <a:cs typeface="+mn-cs"/>
            </a:endParaRPr>
          </a:p>
        </p:txBody>
      </p:sp>
      <p:cxnSp>
        <p:nvCxnSpPr>
          <p:cNvPr id="10" name="Straight Arrow Connector 9"/>
          <p:cNvCxnSpPr/>
          <p:nvPr/>
        </p:nvCxnSpPr>
        <p:spPr>
          <a:xfrm>
            <a:off x="2070562" y="4400139"/>
            <a:ext cx="7785700" cy="54807"/>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oup 10"/>
          <p:cNvGrpSpPr/>
          <p:nvPr/>
        </p:nvGrpSpPr>
        <p:grpSpPr>
          <a:xfrm>
            <a:off x="276438" y="3494474"/>
            <a:ext cx="2488759" cy="1639191"/>
            <a:chOff x="276438" y="3494474"/>
            <a:chExt cx="2488759" cy="1639191"/>
          </a:xfrm>
        </p:grpSpPr>
        <p:pic>
          <p:nvPicPr>
            <p:cNvPr id="26"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8" y="3494474"/>
              <a:ext cx="2488759" cy="15614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8798" y="4067660"/>
              <a:ext cx="551224" cy="1066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 name="Group 18"/>
          <p:cNvGrpSpPr/>
          <p:nvPr/>
        </p:nvGrpSpPr>
        <p:grpSpPr>
          <a:xfrm>
            <a:off x="4949343" y="3558571"/>
            <a:ext cx="2157552" cy="1575094"/>
            <a:chOff x="5157648" y="3644424"/>
            <a:chExt cx="1583790" cy="1071410"/>
          </a:xfrm>
        </p:grpSpPr>
        <p:pic>
          <p:nvPicPr>
            <p:cNvPr id="28"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648"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9757" y="3760562"/>
              <a:ext cx="1363465" cy="766575"/>
            </a:xfrm>
            <a:prstGeom prst="rect">
              <a:avLst/>
            </a:prstGeom>
          </p:spPr>
        </p:pic>
        <p:pic>
          <p:nvPicPr>
            <p:cNvPr id="29"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0007"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r="22334" b="26870"/>
            <a:stretch/>
          </p:blipFill>
          <p:spPr>
            <a:xfrm>
              <a:off x="6335819" y="4019086"/>
              <a:ext cx="345068" cy="619014"/>
            </a:xfrm>
            <a:prstGeom prst="rect">
              <a:avLst/>
            </a:prstGeom>
          </p:spPr>
        </p:pic>
      </p:grpSp>
      <p:grpSp>
        <p:nvGrpSpPr>
          <p:cNvPr id="4" name="Group 35"/>
          <p:cNvGrpSpPr/>
          <p:nvPr/>
        </p:nvGrpSpPr>
        <p:grpSpPr>
          <a:xfrm>
            <a:off x="9936783" y="3558571"/>
            <a:ext cx="2066500" cy="1575094"/>
            <a:chOff x="9995362" y="3644424"/>
            <a:chExt cx="1583790" cy="1071410"/>
          </a:xfrm>
        </p:grpSpPr>
        <p:pic>
          <p:nvPicPr>
            <p:cNvPr id="16"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5" name="TextBox 4"/>
          <p:cNvSpPr txBox="1"/>
          <p:nvPr/>
        </p:nvSpPr>
        <p:spPr>
          <a:xfrm>
            <a:off x="4731844" y="5460845"/>
            <a:ext cx="272831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737373"/>
                </a:solidFill>
                <a:latin typeface="Segoe UI Light"/>
              </a:rPr>
              <a:t>User/OS chooses target</a:t>
            </a:r>
            <a:endParaRPr kumimoji="0" lang="en-US" sz="1800" b="0" i="0" u="none" strike="noStrike" kern="1200" cap="none" spc="0" normalizeH="0" baseline="0" noProof="0" dirty="0">
              <a:ln>
                <a:noFill/>
              </a:ln>
              <a:solidFill>
                <a:srgbClr val="737373"/>
              </a:solidFill>
              <a:effectLst/>
              <a:uLnTx/>
              <a:uFillTx/>
              <a:latin typeface="Segoe UI Light"/>
              <a:ea typeface="+mn-ea"/>
              <a:cs typeface="+mn-cs"/>
            </a:endParaRPr>
          </a:p>
        </p:txBody>
      </p:sp>
    </p:spTree>
    <p:extLst>
      <p:ext uri="{BB962C8B-B14F-4D97-AF65-F5344CB8AC3E}">
        <p14:creationId xmlns:p14="http://schemas.microsoft.com/office/powerpoint/2010/main" val="227087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to </a:t>
            </a:r>
            <a:r>
              <a:rPr lang="en-US"/>
              <a:t>App </a:t>
            </a:r>
            <a:r>
              <a:rPr lang="en-US" dirty="0"/>
              <a:t>in</a:t>
            </a:r>
            <a:r>
              <a:rPr lang="en-US"/>
              <a:t> Windows </a:t>
            </a:r>
            <a:r>
              <a:rPr lang="en-US" smtClean="0"/>
              <a:t>8.1</a:t>
            </a:r>
            <a:endParaRPr lang="en-US" dirty="0"/>
          </a:p>
        </p:txBody>
      </p:sp>
      <p:sp>
        <p:nvSpPr>
          <p:cNvPr id="4" name="Content Placeholder 3"/>
          <p:cNvSpPr>
            <a:spLocks noGrp="1"/>
          </p:cNvSpPr>
          <p:nvPr>
            <p:ph type="body" sz="quarter" idx="10"/>
          </p:nvPr>
        </p:nvSpPr>
        <p:spPr/>
        <p:txBody>
          <a:bodyPr/>
          <a:lstStyle/>
          <a:p>
            <a:r>
              <a:rPr lang="en-GB" sz="4000" dirty="0"/>
              <a:t>Share Contract</a:t>
            </a:r>
            <a:endParaRPr lang="en-US" sz="4000" dirty="0"/>
          </a:p>
          <a:p>
            <a:endParaRPr lang="en-US" dirty="0"/>
          </a:p>
        </p:txBody>
      </p:sp>
      <p:sp>
        <p:nvSpPr>
          <p:cNvPr id="6" name="Rectangle 5"/>
          <p:cNvSpPr/>
          <p:nvPr/>
        </p:nvSpPr>
        <p:spPr>
          <a:xfrm>
            <a:off x="961975" y="2868688"/>
            <a:ext cx="3912498" cy="584775"/>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2B91AF"/>
                </a:solidFill>
                <a:highlight>
                  <a:srgbClr val="FFFFFF"/>
                </a:highlight>
                <a:latin typeface="Segoe UI Light"/>
              </a:rPr>
              <a:t>DataTransferManager</a:t>
            </a:r>
            <a:r>
              <a:rPr lang="en-GB" b="1" dirty="0">
                <a:solidFill>
                  <a:srgbClr val="000000"/>
                </a:solidFill>
                <a:highlight>
                  <a:srgbClr val="FFFFFF"/>
                </a:highlight>
                <a:latin typeface="Segoe UI Light"/>
              </a:rPr>
              <a:t>.ShowShareUI();</a:t>
            </a:r>
            <a:endParaRPr kumimoji="0" lang="en-GB" sz="1400" b="0" i="0" u="none" strike="noStrike" kern="1200" cap="none" spc="0" normalizeH="0" baseline="0" noProof="0" dirty="0" smtClean="0">
              <a:ln>
                <a:noFill/>
              </a:ln>
              <a:solidFill>
                <a:srgbClr val="000000"/>
              </a:solidFill>
              <a:effectLst/>
              <a:highlight>
                <a:srgbClr val="FFFFFF"/>
              </a:highligh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737373"/>
              </a:solidFill>
              <a:effectLst/>
              <a:uLnTx/>
              <a:uFillTx/>
              <a:latin typeface="Segoe UI Light"/>
              <a:ea typeface="+mn-ea"/>
              <a:cs typeface="+mn-cs"/>
            </a:endParaRPr>
          </a:p>
        </p:txBody>
      </p:sp>
      <p:sp>
        <p:nvSpPr>
          <p:cNvPr id="9" name="TextBox 8"/>
          <p:cNvSpPr txBox="1"/>
          <p:nvPr/>
        </p:nvSpPr>
        <p:spPr>
          <a:xfrm>
            <a:off x="7391064" y="3795277"/>
            <a:ext cx="2221860"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GB" b="1" dirty="0">
                <a:gradFill>
                  <a:gsLst>
                    <a:gs pos="2917">
                      <a:srgbClr val="737373"/>
                    </a:gs>
                    <a:gs pos="30000">
                      <a:srgbClr val="737373"/>
                    </a:gs>
                  </a:gsLst>
                  <a:lin ang="5400000" scaled="0"/>
                </a:gradFill>
                <a:latin typeface="Segoe UI Light"/>
              </a:rPr>
              <a:t>Share DataPackage</a:t>
            </a:r>
            <a:endParaRPr kumimoji="0" lang="en-GB" sz="1200" b="1" i="0" u="none" strike="noStrike" kern="1200" cap="none" spc="0" normalizeH="0" baseline="0" noProof="0" dirty="0" smtClean="0">
              <a:ln>
                <a:noFill/>
              </a:ln>
              <a:gradFill>
                <a:gsLst>
                  <a:gs pos="2917">
                    <a:srgbClr val="737373"/>
                  </a:gs>
                  <a:gs pos="30000">
                    <a:srgbClr val="737373"/>
                  </a:gs>
                </a:gsLst>
                <a:lin ang="5400000" scaled="0"/>
              </a:gradFill>
              <a:effectLst/>
              <a:uLnTx/>
              <a:uFillTx/>
              <a:latin typeface="Segoe UI Light"/>
              <a:ea typeface="+mn-ea"/>
              <a:cs typeface="+mn-cs"/>
            </a:endParaRPr>
          </a:p>
        </p:txBody>
      </p:sp>
      <p:cxnSp>
        <p:nvCxnSpPr>
          <p:cNvPr id="10" name="Straight Arrow Connector 9"/>
          <p:cNvCxnSpPr/>
          <p:nvPr/>
        </p:nvCxnSpPr>
        <p:spPr>
          <a:xfrm>
            <a:off x="1951037" y="4280381"/>
            <a:ext cx="7661886"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10"/>
          <p:cNvGrpSpPr/>
          <p:nvPr/>
        </p:nvGrpSpPr>
        <p:grpSpPr>
          <a:xfrm>
            <a:off x="9764519" y="3361838"/>
            <a:ext cx="2158241" cy="1667111"/>
            <a:chOff x="9995362" y="3644424"/>
            <a:chExt cx="1583790" cy="1071410"/>
          </a:xfrm>
        </p:grpSpPr>
        <p:pic>
          <p:nvPicPr>
            <p:cNvPr id="16"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5" name="TextBox 4"/>
          <p:cNvSpPr txBox="1"/>
          <p:nvPr/>
        </p:nvSpPr>
        <p:spPr>
          <a:xfrm>
            <a:off x="4874473" y="5502190"/>
            <a:ext cx="27320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737373"/>
                </a:solidFill>
                <a:latin typeface="Segoe UI Light"/>
              </a:rPr>
              <a:t>User chooses target</a:t>
            </a:r>
            <a:endParaRPr kumimoji="0" lang="en-US" sz="1800" b="0" i="0" u="none" strike="noStrike" kern="1200" cap="none" spc="0" normalizeH="0" baseline="0" noProof="0" dirty="0">
              <a:ln>
                <a:noFill/>
              </a:ln>
              <a:solidFill>
                <a:srgbClr val="737373"/>
              </a:solidFill>
              <a:effectLst/>
              <a:uLnTx/>
              <a:uFillTx/>
              <a:latin typeface="Segoe UI Light"/>
              <a:ea typeface="+mn-ea"/>
              <a:cs typeface="+mn-cs"/>
            </a:endParaRPr>
          </a:p>
        </p:txBody>
      </p:sp>
      <p:grpSp>
        <p:nvGrpSpPr>
          <p:cNvPr id="7" name="Group 30"/>
          <p:cNvGrpSpPr/>
          <p:nvPr/>
        </p:nvGrpSpPr>
        <p:grpSpPr>
          <a:xfrm>
            <a:off x="4923439" y="3450154"/>
            <a:ext cx="2345121" cy="1578795"/>
            <a:chOff x="5157648" y="3644424"/>
            <a:chExt cx="1583790" cy="1071410"/>
          </a:xfrm>
        </p:grpSpPr>
        <p:pic>
          <p:nvPicPr>
            <p:cNvPr id="28"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648"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32"/>
            <p:cNvPicPr>
              <a:picLocks noChangeAspect="1"/>
            </p:cNvPicPr>
            <p:nvPr/>
          </p:nvPicPr>
          <p:blipFill>
            <a:blip r:embed="rId7"/>
            <a:stretch>
              <a:fillRect/>
            </a:stretch>
          </p:blipFill>
          <p:spPr>
            <a:xfrm>
              <a:off x="5259757" y="3760561"/>
              <a:ext cx="1363465" cy="766575"/>
            </a:xfrm>
            <a:prstGeom prst="rect">
              <a:avLst/>
            </a:prstGeom>
          </p:spPr>
        </p:pic>
        <p:pic>
          <p:nvPicPr>
            <p:cNvPr id="29"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1166"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2534" y="4019086"/>
              <a:ext cx="319512" cy="619014"/>
            </a:xfrm>
            <a:prstGeom prst="rect">
              <a:avLst/>
            </a:prstGeom>
          </p:spPr>
        </p:pic>
      </p:grpSp>
      <p:grpSp>
        <p:nvGrpSpPr>
          <p:cNvPr id="20" name="Group 39"/>
          <p:cNvGrpSpPr/>
          <p:nvPr/>
        </p:nvGrpSpPr>
        <p:grpSpPr>
          <a:xfrm>
            <a:off x="276438" y="3494474"/>
            <a:ext cx="2488759" cy="1639191"/>
            <a:chOff x="276438" y="3494474"/>
            <a:chExt cx="2488759" cy="1639191"/>
          </a:xfrm>
        </p:grpSpPr>
        <p:pic>
          <p:nvPicPr>
            <p:cNvPr id="24"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8" y="3494474"/>
              <a:ext cx="2488759" cy="15614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98" y="4067660"/>
              <a:ext cx="551224" cy="1066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15969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 to App in Windows 10 UWP</a:t>
            </a:r>
            <a:endParaRPr lang="en-US" dirty="0"/>
          </a:p>
        </p:txBody>
      </p:sp>
    </p:spTree>
    <p:extLst>
      <p:ext uri="{BB962C8B-B14F-4D97-AF65-F5344CB8AC3E}">
        <p14:creationId xmlns:p14="http://schemas.microsoft.com/office/powerpoint/2010/main" val="247273734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Enhanced App to App in Windows 10</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7905" y="2755285"/>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ight Arrow 7"/>
          <p:cNvSpPr/>
          <p:nvPr/>
        </p:nvSpPr>
        <p:spPr>
          <a:xfrm>
            <a:off x="2415521" y="2818719"/>
            <a:ext cx="5479541"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Segoe UI Light"/>
                <a:ea typeface="+mn-ea"/>
                <a:cs typeface="+mn-cs"/>
              </a:rPr>
              <a:t>Send file token, send data</a:t>
            </a:r>
          </a:p>
        </p:txBody>
      </p:sp>
      <p:grpSp>
        <p:nvGrpSpPr>
          <p:cNvPr id="24" name="Group 23"/>
          <p:cNvGrpSpPr/>
          <p:nvPr/>
        </p:nvGrpSpPr>
        <p:grpSpPr>
          <a:xfrm>
            <a:off x="229278" y="3170583"/>
            <a:ext cx="1942352" cy="1302939"/>
            <a:chOff x="1386116" y="3204996"/>
            <a:chExt cx="1583790" cy="993676"/>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6116" y="3204996"/>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8225" y="3321134"/>
              <a:ext cx="1363465" cy="766575"/>
            </a:xfrm>
            <a:prstGeom prst="rect">
              <a:avLst/>
            </a:prstGeom>
          </p:spPr>
        </p:pic>
        <p:pic>
          <p:nvPicPr>
            <p:cNvPr id="9" name="Picture 8"/>
            <p:cNvPicPr>
              <a:picLocks noChangeAspect="1"/>
            </p:cNvPicPr>
            <p:nvPr>
              <p:custDataLst>
                <p:custData r:id="rId1"/>
              </p:custDataLst>
            </p:nvPr>
          </p:nvPicPr>
          <p:blipFill>
            <a:blip r:embed="rId6" cstate="print">
              <a:extLst>
                <a:ext uri="{28A0092B-C50C-407E-A947-70E740481C1C}">
                  <a14:useLocalDpi xmlns:a14="http://schemas.microsoft.com/office/drawing/2010/main" val="0"/>
                </a:ext>
              </a:extLst>
            </a:blip>
            <a:stretch>
              <a:fillRect/>
            </a:stretch>
          </p:blipFill>
          <p:spPr>
            <a:xfrm>
              <a:off x="1488225" y="3268429"/>
              <a:ext cx="1363465" cy="808547"/>
            </a:xfrm>
            <a:prstGeom prst="rect">
              <a:avLst/>
            </a:prstGeom>
          </p:spPr>
        </p:pic>
      </p:gr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65203" y="2871423"/>
            <a:ext cx="1362635" cy="76648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7905" y="1423969"/>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ight Arrow 15"/>
          <p:cNvSpPr/>
          <p:nvPr/>
        </p:nvSpPr>
        <p:spPr>
          <a:xfrm>
            <a:off x="2415521" y="1487403"/>
            <a:ext cx="5479541"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Segoe UI Light"/>
                <a:ea typeface="+mn-ea"/>
                <a:cs typeface="+mn-cs"/>
              </a:rPr>
              <a:t>Launch a *specific* app</a:t>
            </a:r>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65203" y="1540107"/>
            <a:ext cx="1362635" cy="766482"/>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8637" y="4138723"/>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5935" y="4254861"/>
            <a:ext cx="1362635" cy="766482"/>
          </a:xfrm>
          <a:prstGeom prst="rect">
            <a:avLst/>
          </a:prstGeom>
        </p:spPr>
      </p:pic>
      <p:grpSp>
        <p:nvGrpSpPr>
          <p:cNvPr id="23" name="Group 22"/>
          <p:cNvGrpSpPr/>
          <p:nvPr/>
        </p:nvGrpSpPr>
        <p:grpSpPr>
          <a:xfrm>
            <a:off x="2426253" y="5661724"/>
            <a:ext cx="5468810" cy="871981"/>
            <a:chOff x="2966004" y="4935981"/>
            <a:chExt cx="5662045" cy="871981"/>
          </a:xfrm>
        </p:grpSpPr>
        <p:sp>
          <p:nvSpPr>
            <p:cNvPr id="22" name="Right Arrow 21"/>
            <p:cNvSpPr/>
            <p:nvPr/>
          </p:nvSpPr>
          <p:spPr>
            <a:xfrm rot="10800000">
              <a:off x="2966004" y="4935981"/>
              <a:ext cx="3083035"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smtClean="0">
                <a:ln>
                  <a:noFill/>
                </a:ln>
                <a:solidFill>
                  <a:prstClr val="white"/>
                </a:solidFill>
                <a:effectLst/>
                <a:uLnTx/>
                <a:uFillTx/>
                <a:latin typeface="Segoe UI Light"/>
                <a:ea typeface="+mn-ea"/>
                <a:cs typeface="+mn-cs"/>
              </a:endParaRPr>
            </a:p>
          </p:txBody>
        </p:sp>
        <p:sp>
          <p:nvSpPr>
            <p:cNvPr id="20" name="Right Arrow 19"/>
            <p:cNvSpPr/>
            <p:nvPr/>
          </p:nvSpPr>
          <p:spPr>
            <a:xfrm>
              <a:off x="3470030" y="4935981"/>
              <a:ext cx="5158019"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Segoe UI Light"/>
                  <a:ea typeface="+mn-ea"/>
                  <a:cs typeface="+mn-cs"/>
                </a:rPr>
                <a:t>App Services</a:t>
              </a:r>
            </a:p>
          </p:txBody>
        </p:sp>
      </p:grpSp>
      <p:grpSp>
        <p:nvGrpSpPr>
          <p:cNvPr id="39" name="Group 38"/>
          <p:cNvGrpSpPr/>
          <p:nvPr/>
        </p:nvGrpSpPr>
        <p:grpSpPr>
          <a:xfrm>
            <a:off x="8359973" y="5661724"/>
            <a:ext cx="984006" cy="925277"/>
            <a:chOff x="8749124" y="4360673"/>
            <a:chExt cx="1530627" cy="1391478"/>
          </a:xfrm>
        </p:grpSpPr>
        <p:sp>
          <p:nvSpPr>
            <p:cNvPr id="40" name="TextBox 39"/>
            <p:cNvSpPr txBox="1"/>
            <p:nvPr/>
          </p:nvSpPr>
          <p:spPr>
            <a:xfrm>
              <a:off x="8749124" y="4360673"/>
              <a:ext cx="1530627" cy="1391478"/>
            </a:xfrm>
            <a:prstGeom prst="rect">
              <a:avLst/>
            </a:prstGeom>
            <a:noFill/>
            <a:ln>
              <a:solidFill>
                <a:schemeClr val="accent1"/>
              </a:solidFill>
            </a:ln>
          </p:spPr>
          <p:txBody>
            <a:bodyPr wrap="square" lIns="137160" tIns="109728" rIns="137160" bIns="109728" rtlCol="0">
              <a:spAutoFit/>
            </a:bodyPr>
            <a:lstStyle/>
            <a:p>
              <a:pPr>
                <a:lnSpc>
                  <a:spcPct val="90000"/>
                </a:lnSpc>
                <a:spcBef>
                  <a:spcPts val="600"/>
                </a:spcBef>
              </a:pPr>
              <a:endParaRPr lang="en-GB" dirty="0" err="1" smtClean="0"/>
            </a:p>
          </p:txBody>
        </p: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grpSp>
        <p:nvGrpSpPr>
          <p:cNvPr id="43" name="Group 42"/>
          <p:cNvGrpSpPr/>
          <p:nvPr/>
        </p:nvGrpSpPr>
        <p:grpSpPr>
          <a:xfrm>
            <a:off x="2415521" y="4302435"/>
            <a:ext cx="5479541" cy="871981"/>
            <a:chOff x="2966004" y="4935981"/>
            <a:chExt cx="5662045" cy="871981"/>
          </a:xfrm>
        </p:grpSpPr>
        <p:sp>
          <p:nvSpPr>
            <p:cNvPr id="44" name="Right Arrow 43"/>
            <p:cNvSpPr/>
            <p:nvPr/>
          </p:nvSpPr>
          <p:spPr>
            <a:xfrm rot="10800000">
              <a:off x="2966004" y="4935981"/>
              <a:ext cx="3083035"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smtClean="0">
                <a:ln>
                  <a:noFill/>
                </a:ln>
                <a:solidFill>
                  <a:prstClr val="white"/>
                </a:solidFill>
                <a:effectLst/>
                <a:uLnTx/>
                <a:uFillTx/>
                <a:latin typeface="Segoe UI Light"/>
                <a:ea typeface="+mn-ea"/>
                <a:cs typeface="+mn-cs"/>
              </a:endParaRPr>
            </a:p>
          </p:txBody>
        </p:sp>
        <p:sp>
          <p:nvSpPr>
            <p:cNvPr id="45" name="Right Arrow 44"/>
            <p:cNvSpPr/>
            <p:nvPr/>
          </p:nvSpPr>
          <p:spPr>
            <a:xfrm>
              <a:off x="3470030" y="4935981"/>
              <a:ext cx="5158019"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Segoe UI Light"/>
                  <a:ea typeface="+mn-ea"/>
                  <a:cs typeface="+mn-cs"/>
                </a:rPr>
                <a:t>Launch for Results</a:t>
              </a:r>
            </a:p>
          </p:txBody>
        </p:sp>
      </p:grpSp>
    </p:spTree>
    <p:extLst>
      <p:ext uri="{BB962C8B-B14F-4D97-AF65-F5344CB8AC3E}">
        <p14:creationId xmlns:p14="http://schemas.microsoft.com/office/powerpoint/2010/main" val="216473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URI Activation++</a:t>
            </a:r>
          </a:p>
        </p:txBody>
      </p:sp>
      <p:sp>
        <p:nvSpPr>
          <p:cNvPr id="7" name="Content Placeholder 6"/>
          <p:cNvSpPr>
            <a:spLocks noGrp="1"/>
          </p:cNvSpPr>
          <p:nvPr>
            <p:ph type="body" sz="quarter" idx="10"/>
          </p:nvPr>
        </p:nvSpPr>
        <p:spPr/>
        <p:txBody>
          <a:bodyPr/>
          <a:lstStyle/>
          <a:p>
            <a:r>
              <a:rPr lang="en-GB" sz="4000" dirty="0" smtClean="0"/>
              <a:t>Invoke </a:t>
            </a:r>
            <a:r>
              <a:rPr lang="en-GB" sz="4000" dirty="0"/>
              <a:t>a specific </a:t>
            </a:r>
            <a:r>
              <a:rPr lang="en-GB" sz="4000" dirty="0" smtClean="0"/>
              <a:t>app</a:t>
            </a:r>
            <a:endParaRPr lang="en-US" sz="4000" dirty="0"/>
          </a:p>
        </p:txBody>
      </p:sp>
      <p:cxnSp>
        <p:nvCxnSpPr>
          <p:cNvPr id="10" name="Straight Arrow Connector 9"/>
          <p:cNvCxnSpPr/>
          <p:nvPr/>
        </p:nvCxnSpPr>
        <p:spPr>
          <a:xfrm>
            <a:off x="1951037" y="4280381"/>
            <a:ext cx="792480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9" y="3649420"/>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8798" y="3936407"/>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sp>
        <p:nvSpPr>
          <p:cNvPr id="6" name="Rectangle 5"/>
          <p:cNvSpPr/>
          <p:nvPr/>
        </p:nvSpPr>
        <p:spPr>
          <a:xfrm>
            <a:off x="2134365" y="3535678"/>
            <a:ext cx="7754377" cy="1471172"/>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 options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LauncherOptions</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options.TargetApplicationPackageFamilyName =  </a:t>
            </a:r>
            <a:r>
              <a:rPr kumimoji="0" lang="en-US" sz="1600" b="1"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"24919.InstapaperIt"</a:t>
            </a:r>
            <a:r>
              <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lvl="0">
              <a:lnSpc>
                <a:spcPct val="115000"/>
              </a:lnSpc>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 launchUri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Uri</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t>
            </a:r>
            <a:r>
              <a:rPr lang="en-US" sz="1600" noProof="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"instapaper</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:?AddUrl=http%3A%2F%2Fbing.com"</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600" b="0" i="0" u="none" strike="noStrike" kern="1200" cap="none" spc="0" normalizeH="0" baseline="0" noProof="1" smtClean="0">
              <a:ln>
                <a:noFill/>
              </a:ln>
              <a:solidFill>
                <a:srgbClr val="737373"/>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Launcher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Consolas" panose="020B0609020204030204" pitchFamily="49" charset="0"/>
              </a:rPr>
              <a:t>.LaunchUriAsync(launchUri, options);</a:t>
            </a:r>
            <a:endParaRPr kumimoji="0" lang="en-US" sz="1600" b="1" i="0" u="none" strike="noStrike" kern="1200" cap="none" spc="0" normalizeH="0" baseline="0" noProof="1">
              <a:ln>
                <a:noFill/>
              </a:ln>
              <a:solidFill>
                <a:srgbClr val="737373"/>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104379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URI Activation++</a:t>
            </a:r>
          </a:p>
        </p:txBody>
      </p:sp>
      <p:sp>
        <p:nvSpPr>
          <p:cNvPr id="5" name="Content Placeholder 4"/>
          <p:cNvSpPr>
            <a:spLocks noGrp="1"/>
          </p:cNvSpPr>
          <p:nvPr>
            <p:ph type="body" sz="quarter" idx="10"/>
          </p:nvPr>
        </p:nvSpPr>
        <p:spPr/>
        <p:txBody>
          <a:bodyPr/>
          <a:lstStyle/>
          <a:p>
            <a:r>
              <a:rPr lang="en-GB" sz="4000" dirty="0" smtClean="0"/>
              <a:t>Send Files</a:t>
            </a:r>
            <a:endParaRPr lang="en-US" sz="4000" dirty="0"/>
          </a:p>
        </p:txBody>
      </p:sp>
      <p:cxnSp>
        <p:nvCxnSpPr>
          <p:cNvPr id="10" name="Straight Arrow Connector 9"/>
          <p:cNvCxnSpPr/>
          <p:nvPr/>
        </p:nvCxnSpPr>
        <p:spPr>
          <a:xfrm>
            <a:off x="1951037" y="4280381"/>
            <a:ext cx="792480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9" y="3649420"/>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8798" y="3936407"/>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sp>
        <p:nvSpPr>
          <p:cNvPr id="6" name="Rectangle 5"/>
          <p:cNvSpPr/>
          <p:nvPr/>
        </p:nvSpPr>
        <p:spPr>
          <a:xfrm>
            <a:off x="1935042" y="2150761"/>
            <a:ext cx="9429021" cy="2847574"/>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options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LauncherOptions</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options.TargetApplicationPackageFamilyName = </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mn-cs"/>
              </a:rPr>
              <a:t>"24919.InstapaperIt"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mn-ea"/>
              <a:cs typeface="+mn-cs"/>
            </a:endParaRPr>
          </a:p>
          <a:p>
            <a:pPr>
              <a:lnSpc>
                <a:spcPct val="115000"/>
              </a:lnSpc>
              <a:defRPr/>
            </a:pPr>
            <a:r>
              <a:rPr lang="en-US" sz="1600" b="1" noProof="1" smtClean="0">
                <a:solidFill>
                  <a:srgbClr val="0000FF"/>
                </a:solidFill>
                <a:highlight>
                  <a:srgbClr val="FFFFFF"/>
                </a:highlight>
                <a:latin typeface="Consolas" panose="020B0609020204030204" pitchFamily="49" charset="0"/>
                <a:ea typeface="Calibri" panose="020F0502020204030204" pitchFamily="34" charset="0"/>
              </a:rPr>
              <a:t>var </a:t>
            </a:r>
            <a:r>
              <a:rPr lang="en-US" sz="1600" b="1" noProof="1" smtClean="0">
                <a:solidFill>
                  <a:srgbClr val="000000"/>
                </a:solidFill>
                <a:highlight>
                  <a:srgbClr val="FFFFFF"/>
                </a:highlight>
                <a:latin typeface="Consolas" panose="020B0609020204030204" pitchFamily="49" charset="0"/>
                <a:ea typeface="Calibri" panose="020F0502020204030204" pitchFamily="34" charset="0"/>
              </a:rPr>
              <a:t>token = </a:t>
            </a:r>
            <a:r>
              <a:rPr lang="en-US" sz="1600" b="1" noProof="1">
                <a:solidFill>
                  <a:srgbClr val="2B91AF"/>
                </a:solidFill>
                <a:highlight>
                  <a:srgbClr val="FFFFFF"/>
                </a:highlight>
                <a:latin typeface="Consolas" panose="020B0609020204030204" pitchFamily="49" charset="0"/>
                <a:ea typeface="Calibri" panose="020F0502020204030204" pitchFamily="34" charset="0"/>
              </a:rPr>
              <a:t>SharedStorageAccessManager</a:t>
            </a:r>
            <a:r>
              <a:rPr lang="en-US" sz="1600" b="1" noProof="1">
                <a:solidFill>
                  <a:srgbClr val="000000"/>
                </a:solidFill>
                <a:highlight>
                  <a:srgbClr val="FFFFFF"/>
                </a:highlight>
                <a:latin typeface="Consolas" panose="020B0609020204030204" pitchFamily="49" charset="0"/>
                <a:ea typeface="Calibri" panose="020F0502020204030204" pitchFamily="34" charset="0"/>
              </a:rPr>
              <a:t>.AddFile</a:t>
            </a:r>
            <a:r>
              <a:rPr lang="en-US" sz="1600" noProof="1">
                <a:solidFill>
                  <a:srgbClr val="737373"/>
                </a:solidFill>
                <a:latin typeface="Calibri" panose="020F0502020204030204" pitchFamily="34" charset="0"/>
                <a:ea typeface="MS Mincho" panose="02020609040205080304" pitchFamily="49" charset="-128"/>
                <a:cs typeface="Times New Roman" panose="02020603050405020304" pitchFamily="18" charset="0"/>
              </a:rPr>
              <a:t> </a:t>
            </a:r>
            <a:r>
              <a:rPr lang="en-US" sz="1600" b="1" noProof="1">
                <a:solidFill>
                  <a:srgbClr val="000000"/>
                </a:solidFill>
                <a:highlight>
                  <a:srgbClr val="FFFFFF"/>
                </a:highlight>
                <a:latin typeface="Consolas" panose="020B0609020204030204" pitchFamily="49" charset="0"/>
                <a:ea typeface="Calibri" panose="020F0502020204030204" pitchFamily="34" charset="0"/>
              </a:rPr>
              <a:t>(gpxFile);</a:t>
            </a:r>
          </a:p>
          <a:p>
            <a:pPr lvl="0">
              <a:lnSpc>
                <a:spcPct val="115000"/>
              </a:lnSpc>
              <a:defRPr/>
            </a:pPr>
            <a:endPar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ValueSet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inputData = </a:t>
            </a:r>
            <a:r>
              <a:rPr kumimoji="0" lang="en-US" sz="1600" b="0" i="0" u="none" strike="noStrike" kern="1200" cap="none" spc="0" normalizeH="0" baseline="0" noProof="1">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ValueSet</a:t>
            </a:r>
            <a:r>
              <a:rPr kumimoji="0" lang="en-US" sz="1600" b="0" i="0" u="none" strike="noStrike" kern="1200" cap="none" spc="0" normalizeH="0" baseline="0" noProof="1">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1">
              <a:ln>
                <a:noFill/>
              </a:ln>
              <a:solidFill>
                <a:srgbClr val="737373"/>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defRPr/>
            </a:pPr>
            <a:r>
              <a:rPr lang="en-US" sz="1600" noProof="1"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inputData.Add(</a:t>
            </a:r>
            <a:r>
              <a:rPr lang="en-US" sz="1600" noProof="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600" noProof="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Token"</a:t>
            </a:r>
            <a:r>
              <a:rPr lang="en-US" sz="1600" noProof="1"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token);</a:t>
            </a:r>
            <a:endPar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sz="1600" b="1"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mn-ea"/>
              <a:cs typeface="+mn-cs"/>
            </a:endParaRPr>
          </a:p>
          <a:p>
            <a:pPr lvl="0">
              <a:lnSpc>
                <a:spcPct val="115000"/>
              </a:lnSpc>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var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launchUri = </a:t>
            </a: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new</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Uri</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r>
              <a:rPr lang="en-US" sz="1600" noProof="1">
                <a:solidFill>
                  <a:srgbClr val="A31515"/>
                </a:solidFill>
                <a:highlight>
                  <a:srgbClr val="FFFFFF"/>
                </a:highlight>
                <a:latin typeface="Consolas" panose="020B0609020204030204" pitchFamily="49" charset="0"/>
                <a:ea typeface="Calibri" panose="020F0502020204030204" pitchFamily="34" charset="0"/>
              </a:rPr>
              <a:t>"</a:t>
            </a:r>
            <a:r>
              <a:rPr kumimoji="0" lang="en-US" sz="1600" b="0" i="0" u="none" strike="noStrike" kern="1200" cap="none" spc="0" normalizeH="0" baseline="0" noProof="1" smtClean="0">
                <a:ln>
                  <a:noFill/>
                </a:ln>
                <a:solidFill>
                  <a:srgbClr val="A31515"/>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instapaper:?AddUrl=http%3A%2F%2Fbing.com"</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1" smtClean="0">
              <a:ln>
                <a:noFill/>
              </a:ln>
              <a:solidFill>
                <a:srgbClr val="737373"/>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smtClean="0">
                <a:ln>
                  <a:noFill/>
                </a:ln>
                <a:solidFill>
                  <a:srgbClr val="0000FF"/>
                </a:solidFill>
                <a:effectLst/>
                <a:highlight>
                  <a:srgbClr val="FFFFFF"/>
                </a:highlight>
                <a:uLnTx/>
                <a:uFillTx/>
                <a:latin typeface="Consolas" panose="020B0609020204030204" pitchFamily="49" charset="0"/>
                <a:ea typeface="Calibri" panose="020F0502020204030204" pitchFamily="34" charset="0"/>
                <a:cs typeface="+mn-cs"/>
              </a:rPr>
              <a:t>await</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 </a:t>
            </a:r>
            <a:r>
              <a:rPr kumimoji="0" lang="en-US" sz="1600" b="0" i="0" u="none" strike="noStrike" kern="1200" cap="none" spc="0" normalizeH="0" baseline="0" noProof="1" smtClean="0">
                <a:ln>
                  <a:noFill/>
                </a:ln>
                <a:solidFill>
                  <a:srgbClr val="2B91AF"/>
                </a:solidFill>
                <a:effectLst/>
                <a:highlight>
                  <a:srgbClr val="FFFFFF"/>
                </a:highlight>
                <a:uLnTx/>
                <a:uFillTx/>
                <a:latin typeface="Consolas" panose="020B0609020204030204" pitchFamily="49" charset="0"/>
                <a:ea typeface="Calibri" panose="020F0502020204030204" pitchFamily="34" charset="0"/>
                <a:cs typeface="+mn-cs"/>
              </a:rPr>
              <a:t>Launcher</a:t>
            </a:r>
            <a:r>
              <a:rPr kumimoji="0" lang="en-US" sz="1600" b="0" i="0" u="none" strike="noStrike" kern="1200" cap="none" spc="0" normalizeH="0" baseline="0" noProof="1" smtClean="0">
                <a:ln>
                  <a:noFill/>
                </a:ln>
                <a:solidFill>
                  <a:srgbClr val="000000"/>
                </a:solidFill>
                <a:effectLst/>
                <a:highlight>
                  <a:srgbClr val="FFFFFF"/>
                </a:highlight>
                <a:uLnTx/>
                <a:uFillTx/>
                <a:latin typeface="Consolas" panose="020B0609020204030204" pitchFamily="49" charset="0"/>
                <a:ea typeface="Calibri" panose="020F0502020204030204" pitchFamily="34" charset="0"/>
                <a:cs typeface="+mn-cs"/>
              </a:rPr>
              <a:t>.LaunchUriAsync(launchUri, options, inputData);</a:t>
            </a:r>
            <a:endParaRPr kumimoji="0" lang="en-US" sz="1600" b="1" i="0" u="none" strike="noStrike" kern="1200" cap="none" spc="0" normalizeH="0" baseline="0" noProof="1">
              <a:ln>
                <a:noFill/>
              </a:ln>
              <a:solidFill>
                <a:srgbClr val="737373"/>
              </a:solidFill>
              <a:effectLst/>
              <a:uLnTx/>
              <a:uFillTx/>
              <a:latin typeface="Segoe UI Light"/>
              <a:ea typeface="+mn-ea"/>
              <a:cs typeface="+mn-cs"/>
            </a:endParaRPr>
          </a:p>
        </p:txBody>
      </p:sp>
    </p:spTree>
    <p:extLst>
      <p:ext uri="{BB962C8B-B14F-4D97-AF65-F5344CB8AC3E}">
        <p14:creationId xmlns:p14="http://schemas.microsoft.com/office/powerpoint/2010/main" val="3953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app model" id="{B75E65E0-1F3B-4A33-871B-C41A2AE52289}" vid="{EF767C40-20ED-402C-99F2-68719F707F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6CB99C516D1A448FA0539ABF04D117" ma:contentTypeVersion="1" ma:contentTypeDescription="Create a new document." ma:contentTypeScope="" ma:versionID="b630eb899ba42777c4b905cf011ebcae">
  <xsd:schema xmlns:xsd="http://www.w3.org/2001/XMLSchema" xmlns:xs="http://www.w3.org/2001/XMLSchema" xmlns:p="http://schemas.microsoft.com/office/2006/metadata/properties" xmlns:ns3="71841e07-55a7-452f-9b25-8f2b9ca82e53" targetNamespace="http://schemas.microsoft.com/office/2006/metadata/properties" ma:root="true" ma:fieldsID="87527c4bdf8fd170e7d0ede048305e6e" ns3:_="">
    <xsd:import namespace="71841e07-55a7-452f-9b25-8f2b9ca82e53"/>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841e07-55a7-452f-9b25-8f2b9ca82e5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E31579-D09D-4878-A87D-F5DB01143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841e07-55a7-452f-9b25-8f2b9ca82e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426</TotalTime>
  <Words>668</Words>
  <Application>Microsoft Office PowerPoint</Application>
  <PresentationFormat>Widescreen</PresentationFormat>
  <Paragraphs>168</Paragraphs>
  <Slides>22</Slides>
  <Notes>9</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Consolas</vt:lpstr>
      <vt:lpstr>MS Mincho</vt:lpstr>
      <vt:lpstr>Segoe UI</vt:lpstr>
      <vt:lpstr>Segoe UI Light</vt:lpstr>
      <vt:lpstr>Times New Roman</vt:lpstr>
      <vt:lpstr>Windows Threshold</vt:lpstr>
      <vt:lpstr>App to App Communication</vt:lpstr>
      <vt:lpstr>Agenda</vt:lpstr>
      <vt:lpstr>App to App in Windows 8.1</vt:lpstr>
      <vt:lpstr>App to App in Windows 8.1</vt:lpstr>
      <vt:lpstr>App to App in Windows 8.1</vt:lpstr>
      <vt:lpstr>App to App in Windows 10 UWP</vt:lpstr>
      <vt:lpstr>Enhanced App to App in Windows 10</vt:lpstr>
      <vt:lpstr>URI Activation++</vt:lpstr>
      <vt:lpstr>URI Activation++</vt:lpstr>
      <vt:lpstr>Query URI Support</vt:lpstr>
      <vt:lpstr>App Services   Covered in separate module</vt:lpstr>
      <vt:lpstr>URI Activation for Device Settings</vt:lpstr>
      <vt:lpstr>URI Activation in UWP</vt:lpstr>
      <vt:lpstr>PowerPoint Presentation</vt:lpstr>
      <vt:lpstr>Launch for Results</vt:lpstr>
      <vt:lpstr>Launch for Results</vt:lpstr>
      <vt:lpstr>PowerPoint Presentation</vt:lpstr>
      <vt:lpstr>Apps from the same publisher share files and settings</vt:lpstr>
      <vt:lpstr>Publisher’s shared storage folder</vt:lpstr>
      <vt:lpstr>Shared storage folder interaction</vt:lpstr>
      <vt:lpstr>Review</vt:lpstr>
      <vt:lpstr>PowerPoint Presentation</vt:lpstr>
    </vt:vector>
  </TitlesOfParts>
  <Company>Jerry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10 Andy &amp; Jerry</dc:title>
  <dc:creator>Jerry Nixon</dc:creator>
  <cp:lastModifiedBy>Andy Wigley</cp:lastModifiedBy>
  <cp:revision>27</cp:revision>
  <dcterms:created xsi:type="dcterms:W3CDTF">2015-02-05T17:04:52Z</dcterms:created>
  <dcterms:modified xsi:type="dcterms:W3CDTF">2015-05-13T02:35:05Z</dcterms:modified>
</cp:coreProperties>
</file>